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4"/>
  </p:notesMasterIdLst>
  <p:sldIdLst>
    <p:sldId id="359" r:id="rId2"/>
    <p:sldId id="360" r:id="rId3"/>
    <p:sldId id="361" r:id="rId4"/>
    <p:sldId id="362" r:id="rId5"/>
    <p:sldId id="363" r:id="rId6"/>
    <p:sldId id="364" r:id="rId7"/>
    <p:sldId id="365" r:id="rId8"/>
    <p:sldId id="366" r:id="rId9"/>
    <p:sldId id="368" r:id="rId10"/>
    <p:sldId id="369" r:id="rId11"/>
    <p:sldId id="370" r:id="rId12"/>
    <p:sldId id="371" r:id="rId13"/>
  </p:sldIdLst>
  <p:sldSz cx="9906000" cy="6858000" type="A4"/>
  <p:notesSz cx="6797675" cy="9926638"/>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Mozart-Die Zauberflöte (Everding)" id="{DE3D1CF6-E1B2-40C6-9452-59C3DF7829A4}">
          <p14:sldIdLst>
            <p14:sldId id="359"/>
            <p14:sldId id="360"/>
            <p14:sldId id="361"/>
            <p14:sldId id="362"/>
            <p14:sldId id="363"/>
            <p14:sldId id="364"/>
            <p14:sldId id="365"/>
            <p14:sldId id="366"/>
            <p14:sldId id="368"/>
            <p14:sldId id="369"/>
            <p14:sldId id="370"/>
            <p14:sldId id="371"/>
          </p14:sldIdLst>
        </p14:section>
        <p14:section name="Default Section" id="{D7949089-3DF0-4F45-A6A5-B0B4E508D91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6F8B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83" autoAdjust="0"/>
    <p:restoredTop sz="94660"/>
  </p:normalViewPr>
  <p:slideViewPr>
    <p:cSldViewPr snapToGrid="0">
      <p:cViewPr varScale="1">
        <p:scale>
          <a:sx n="110" d="100"/>
          <a:sy n="110" d="100"/>
        </p:scale>
        <p:origin x="1456"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1" y="1"/>
            <a:ext cx="2945406" cy="497333"/>
          </a:xfrm>
          <a:prstGeom prst="rect">
            <a:avLst/>
          </a:prstGeom>
        </p:spPr>
        <p:txBody>
          <a:bodyPr vert="horz" lIns="88194" tIns="44097" rIns="88194" bIns="44097" rtlCol="0"/>
          <a:lstStyle>
            <a:lvl1pPr algn="l">
              <a:defRPr sz="1200"/>
            </a:lvl1pPr>
          </a:lstStyle>
          <a:p>
            <a:endParaRPr lang="en-US"/>
          </a:p>
        </p:txBody>
      </p:sp>
      <p:sp>
        <p:nvSpPr>
          <p:cNvPr id="3" name="Datumsplatzhalter 2"/>
          <p:cNvSpPr>
            <a:spLocks noGrp="1"/>
          </p:cNvSpPr>
          <p:nvPr>
            <p:ph type="dt" idx="1"/>
          </p:nvPr>
        </p:nvSpPr>
        <p:spPr>
          <a:xfrm>
            <a:off x="3850750" y="1"/>
            <a:ext cx="2945405" cy="497333"/>
          </a:xfrm>
          <a:prstGeom prst="rect">
            <a:avLst/>
          </a:prstGeom>
        </p:spPr>
        <p:txBody>
          <a:bodyPr vert="horz" lIns="88194" tIns="44097" rIns="88194" bIns="44097" rtlCol="0"/>
          <a:lstStyle>
            <a:lvl1pPr algn="r">
              <a:defRPr sz="1200"/>
            </a:lvl1pPr>
          </a:lstStyle>
          <a:p>
            <a:fld id="{1E980196-448A-481A-8A1B-A58FF56D8844}" type="datetimeFigureOut">
              <a:rPr lang="en-US" smtClean="0"/>
              <a:t>10/14/23</a:t>
            </a:fld>
            <a:endParaRPr lang="en-US"/>
          </a:p>
        </p:txBody>
      </p:sp>
      <p:sp>
        <p:nvSpPr>
          <p:cNvPr id="4" name="Folienbildplatzhalter 3"/>
          <p:cNvSpPr>
            <a:spLocks noGrp="1" noRot="1" noChangeAspect="1"/>
          </p:cNvSpPr>
          <p:nvPr>
            <p:ph type="sldImg" idx="2"/>
          </p:nvPr>
        </p:nvSpPr>
        <p:spPr>
          <a:xfrm>
            <a:off x="981075" y="1241425"/>
            <a:ext cx="4837113" cy="3349625"/>
          </a:xfrm>
          <a:prstGeom prst="rect">
            <a:avLst/>
          </a:prstGeom>
          <a:noFill/>
          <a:ln w="12700">
            <a:solidFill>
              <a:prstClr val="black"/>
            </a:solidFill>
          </a:ln>
        </p:spPr>
        <p:txBody>
          <a:bodyPr vert="horz" lIns="88194" tIns="44097" rIns="88194" bIns="44097" rtlCol="0" anchor="ctr"/>
          <a:lstStyle/>
          <a:p>
            <a:endParaRPr lang="en-US"/>
          </a:p>
        </p:txBody>
      </p:sp>
      <p:sp>
        <p:nvSpPr>
          <p:cNvPr id="5" name="Notizenplatzhalter 4"/>
          <p:cNvSpPr>
            <a:spLocks noGrp="1"/>
          </p:cNvSpPr>
          <p:nvPr>
            <p:ph type="body" sz="quarter" idx="3"/>
          </p:nvPr>
        </p:nvSpPr>
        <p:spPr>
          <a:xfrm>
            <a:off x="680527" y="4777782"/>
            <a:ext cx="5438140" cy="3907834"/>
          </a:xfrm>
          <a:prstGeom prst="rect">
            <a:avLst/>
          </a:prstGeom>
        </p:spPr>
        <p:txBody>
          <a:bodyPr vert="horz" lIns="88194" tIns="44097" rIns="88194" bIns="44097"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6" name="Fußzeilenplatzhalter 5"/>
          <p:cNvSpPr>
            <a:spLocks noGrp="1"/>
          </p:cNvSpPr>
          <p:nvPr>
            <p:ph type="ftr" sz="quarter" idx="4"/>
          </p:nvPr>
        </p:nvSpPr>
        <p:spPr>
          <a:xfrm>
            <a:off x="1" y="9429305"/>
            <a:ext cx="2945406" cy="497333"/>
          </a:xfrm>
          <a:prstGeom prst="rect">
            <a:avLst/>
          </a:prstGeom>
        </p:spPr>
        <p:txBody>
          <a:bodyPr vert="horz" lIns="88194" tIns="44097" rIns="88194" bIns="44097" rtlCol="0" anchor="b"/>
          <a:lstStyle>
            <a:lvl1pPr algn="l">
              <a:defRPr sz="1200"/>
            </a:lvl1pPr>
          </a:lstStyle>
          <a:p>
            <a:endParaRPr lang="en-US"/>
          </a:p>
        </p:txBody>
      </p:sp>
      <p:sp>
        <p:nvSpPr>
          <p:cNvPr id="7" name="Foliennummernplatzhalter 6"/>
          <p:cNvSpPr>
            <a:spLocks noGrp="1"/>
          </p:cNvSpPr>
          <p:nvPr>
            <p:ph type="sldNum" sz="quarter" idx="5"/>
          </p:nvPr>
        </p:nvSpPr>
        <p:spPr>
          <a:xfrm>
            <a:off x="3850750" y="9429305"/>
            <a:ext cx="2945405" cy="497333"/>
          </a:xfrm>
          <a:prstGeom prst="rect">
            <a:avLst/>
          </a:prstGeom>
        </p:spPr>
        <p:txBody>
          <a:bodyPr vert="horz" lIns="88194" tIns="44097" rIns="88194" bIns="44097" rtlCol="0" anchor="b"/>
          <a:lstStyle>
            <a:lvl1pPr algn="r">
              <a:defRPr sz="1200"/>
            </a:lvl1pPr>
          </a:lstStyle>
          <a:p>
            <a:fld id="{B552DB39-1987-4DDB-8E06-96607888F454}" type="slidenum">
              <a:rPr lang="en-US" smtClean="0"/>
              <a:t>‹#›</a:t>
            </a:fld>
            <a:endParaRPr lang="en-US"/>
          </a:p>
        </p:txBody>
      </p:sp>
    </p:spTree>
    <p:extLst>
      <p:ext uri="{BB962C8B-B14F-4D97-AF65-F5344CB8AC3E}">
        <p14:creationId xmlns:p14="http://schemas.microsoft.com/office/powerpoint/2010/main" val="18181361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le 1"/>
          <p:cNvSpPr>
            <a:spLocks noGrp="1"/>
          </p:cNvSpPr>
          <p:nvPr>
            <p:ph type="ctrTitle"/>
          </p:nvPr>
        </p:nvSpPr>
        <p:spPr>
          <a:xfrm>
            <a:off x="742950" y="1122363"/>
            <a:ext cx="8420100" cy="2387600"/>
          </a:xfrm>
        </p:spPr>
        <p:txBody>
          <a:bodyPr anchor="b"/>
          <a:lstStyle>
            <a:lvl1pPr algn="ctr">
              <a:defRPr sz="6000"/>
            </a:lvl1pPr>
          </a:lstStyle>
          <a:p>
            <a:r>
              <a:rPr lang="de-DE"/>
              <a:t>Mastertitelformat bearbeiten</a:t>
            </a:r>
            <a:endParaRPr lang="en-US" dirty="0"/>
          </a:p>
        </p:txBody>
      </p:sp>
      <p:sp>
        <p:nvSpPr>
          <p:cNvPr id="3" name="Subtitle 2"/>
          <p:cNvSpPr>
            <a:spLocks noGrp="1"/>
          </p:cNvSpPr>
          <p:nvPr>
            <p:ph type="subTitle" idx="1"/>
          </p:nvPr>
        </p:nvSpPr>
        <p:spPr>
          <a:xfrm>
            <a:off x="1238250" y="3602038"/>
            <a:ext cx="74295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en-US" dirty="0"/>
          </a:p>
        </p:txBody>
      </p:sp>
      <p:sp>
        <p:nvSpPr>
          <p:cNvPr id="4" name="Date Placeholder 3"/>
          <p:cNvSpPr>
            <a:spLocks noGrp="1"/>
          </p:cNvSpPr>
          <p:nvPr>
            <p:ph type="dt" sz="half" idx="10"/>
          </p:nvPr>
        </p:nvSpPr>
        <p:spPr/>
        <p:txBody>
          <a:bodyPr/>
          <a:lstStyle/>
          <a:p>
            <a:fld id="{F63CEDD3-0525-4453-AC94-ABA547278219}" type="datetimeFigureOut">
              <a:rPr lang="en-US" smtClean="0"/>
              <a:t>10/14/23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16197859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Vertical Text Placeholder 2"/>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F63CEDD3-0525-4453-AC94-ABA547278219}" type="datetimeFigureOut">
              <a:rPr lang="en-US" smtClean="0"/>
              <a:t>10/14/23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14099857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088982" y="365125"/>
            <a:ext cx="2135981" cy="5811838"/>
          </a:xfrm>
        </p:spPr>
        <p:txBody>
          <a:bodyPr vert="eaVert"/>
          <a:lstStyle/>
          <a:p>
            <a:r>
              <a:rPr lang="de-DE"/>
              <a:t>Mastertitelformat bearbeiten</a:t>
            </a:r>
            <a:endParaRPr lang="en-US" dirty="0"/>
          </a:p>
        </p:txBody>
      </p:sp>
      <p:sp>
        <p:nvSpPr>
          <p:cNvPr id="3" name="Vertical Text Placeholder 2"/>
          <p:cNvSpPr>
            <a:spLocks noGrp="1"/>
          </p:cNvSpPr>
          <p:nvPr>
            <p:ph type="body" orient="vert" idx="1"/>
          </p:nvPr>
        </p:nvSpPr>
        <p:spPr>
          <a:xfrm>
            <a:off x="681038" y="365125"/>
            <a:ext cx="6284119"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F63CEDD3-0525-4453-AC94-ABA547278219}" type="datetimeFigureOut">
              <a:rPr lang="en-US" smtClean="0"/>
              <a:t>10/14/23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18831705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F63CEDD3-0525-4453-AC94-ABA547278219}" type="datetimeFigureOut">
              <a:rPr lang="en-US" smtClean="0"/>
              <a:t>10/14/23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39434809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75879" y="1709740"/>
            <a:ext cx="8543925" cy="2852737"/>
          </a:xfrm>
        </p:spPr>
        <p:txBody>
          <a:bodyPr anchor="b"/>
          <a:lstStyle>
            <a:lvl1pPr>
              <a:defRPr sz="6000"/>
            </a:lvl1pPr>
          </a:lstStyle>
          <a:p>
            <a:r>
              <a:rPr lang="de-DE"/>
              <a:t>Mastertitelformat bearbeiten</a:t>
            </a:r>
            <a:endParaRPr lang="en-US" dirty="0"/>
          </a:p>
        </p:txBody>
      </p:sp>
      <p:sp>
        <p:nvSpPr>
          <p:cNvPr id="3" name="Text Placeholder 2"/>
          <p:cNvSpPr>
            <a:spLocks noGrp="1"/>
          </p:cNvSpPr>
          <p:nvPr>
            <p:ph type="body" idx="1"/>
          </p:nvPr>
        </p:nvSpPr>
        <p:spPr>
          <a:xfrm>
            <a:off x="675879" y="4589465"/>
            <a:ext cx="8543925"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F63CEDD3-0525-4453-AC94-ABA547278219}" type="datetimeFigureOut">
              <a:rPr lang="en-US" smtClean="0"/>
              <a:t>10/14/23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37572349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sz="half" idx="1"/>
          </p:nvPr>
        </p:nvSpPr>
        <p:spPr>
          <a:xfrm>
            <a:off x="681038" y="1825625"/>
            <a:ext cx="421005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Content Placeholder 3"/>
          <p:cNvSpPr>
            <a:spLocks noGrp="1"/>
          </p:cNvSpPr>
          <p:nvPr>
            <p:ph sz="half" idx="2"/>
          </p:nvPr>
        </p:nvSpPr>
        <p:spPr>
          <a:xfrm>
            <a:off x="5014913" y="1825625"/>
            <a:ext cx="421005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Date Placeholder 4"/>
          <p:cNvSpPr>
            <a:spLocks noGrp="1"/>
          </p:cNvSpPr>
          <p:nvPr>
            <p:ph type="dt" sz="half" idx="10"/>
          </p:nvPr>
        </p:nvSpPr>
        <p:spPr/>
        <p:txBody>
          <a:bodyPr/>
          <a:lstStyle/>
          <a:p>
            <a:fld id="{F63CEDD3-0525-4453-AC94-ABA547278219}" type="datetimeFigureOut">
              <a:rPr lang="en-US" smtClean="0"/>
              <a:t>10/14/23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22458102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le 1"/>
          <p:cNvSpPr>
            <a:spLocks noGrp="1"/>
          </p:cNvSpPr>
          <p:nvPr>
            <p:ph type="title"/>
          </p:nvPr>
        </p:nvSpPr>
        <p:spPr>
          <a:xfrm>
            <a:off x="682328" y="365127"/>
            <a:ext cx="8543925" cy="1325563"/>
          </a:xfrm>
        </p:spPr>
        <p:txBody>
          <a:bodyPr/>
          <a:lstStyle/>
          <a:p>
            <a:r>
              <a:rPr lang="de-DE"/>
              <a:t>Mastertitelformat bearbeiten</a:t>
            </a:r>
            <a:endParaRPr lang="en-US" dirty="0"/>
          </a:p>
        </p:txBody>
      </p:sp>
      <p:sp>
        <p:nvSpPr>
          <p:cNvPr id="3" name="Text Placeholder 2"/>
          <p:cNvSpPr>
            <a:spLocks noGrp="1"/>
          </p:cNvSpPr>
          <p:nvPr>
            <p:ph type="body" idx="1"/>
          </p:nvPr>
        </p:nvSpPr>
        <p:spPr>
          <a:xfrm>
            <a:off x="682329" y="1681163"/>
            <a:ext cx="419070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Content Placeholder 3"/>
          <p:cNvSpPr>
            <a:spLocks noGrp="1"/>
          </p:cNvSpPr>
          <p:nvPr>
            <p:ph sz="half" idx="2"/>
          </p:nvPr>
        </p:nvSpPr>
        <p:spPr>
          <a:xfrm>
            <a:off x="682329" y="2505075"/>
            <a:ext cx="4190702"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Text Placeholder 4"/>
          <p:cNvSpPr>
            <a:spLocks noGrp="1"/>
          </p:cNvSpPr>
          <p:nvPr>
            <p:ph type="body" sz="quarter" idx="3"/>
          </p:nvPr>
        </p:nvSpPr>
        <p:spPr>
          <a:xfrm>
            <a:off x="5014913" y="1681163"/>
            <a:ext cx="4211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Content Placeholder 5"/>
          <p:cNvSpPr>
            <a:spLocks noGrp="1"/>
          </p:cNvSpPr>
          <p:nvPr>
            <p:ph sz="quarter" idx="4"/>
          </p:nvPr>
        </p:nvSpPr>
        <p:spPr>
          <a:xfrm>
            <a:off x="5014913" y="2505075"/>
            <a:ext cx="4211340"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7" name="Date Placeholder 6"/>
          <p:cNvSpPr>
            <a:spLocks noGrp="1"/>
          </p:cNvSpPr>
          <p:nvPr>
            <p:ph type="dt" sz="half" idx="10"/>
          </p:nvPr>
        </p:nvSpPr>
        <p:spPr/>
        <p:txBody>
          <a:bodyPr/>
          <a:lstStyle/>
          <a:p>
            <a:fld id="{F63CEDD3-0525-4453-AC94-ABA547278219}" type="datetimeFigureOut">
              <a:rPr lang="en-US" smtClean="0"/>
              <a:t>10/14/23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17993906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Date Placeholder 2"/>
          <p:cNvSpPr>
            <a:spLocks noGrp="1"/>
          </p:cNvSpPr>
          <p:nvPr>
            <p:ph type="dt" sz="half" idx="10"/>
          </p:nvPr>
        </p:nvSpPr>
        <p:spPr/>
        <p:txBody>
          <a:bodyPr/>
          <a:lstStyle/>
          <a:p>
            <a:fld id="{F63CEDD3-0525-4453-AC94-ABA547278219}" type="datetimeFigureOut">
              <a:rPr lang="en-US" smtClean="0"/>
              <a:t>10/14/23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36412723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63CEDD3-0525-4453-AC94-ABA547278219}" type="datetimeFigureOut">
              <a:rPr lang="en-US" smtClean="0"/>
              <a:t>10/14/23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3486921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p:spPr>
        <p:txBody>
          <a:bodyPr anchor="b"/>
          <a:lstStyle>
            <a:lvl1pPr>
              <a:defRPr sz="3200"/>
            </a:lvl1pPr>
          </a:lstStyle>
          <a:p>
            <a:r>
              <a:rPr lang="de-DE"/>
              <a:t>Mastertitelformat bearbeiten</a:t>
            </a:r>
            <a:endParaRPr lang="en-US" dirty="0"/>
          </a:p>
        </p:txBody>
      </p:sp>
      <p:sp>
        <p:nvSpPr>
          <p:cNvPr id="3" name="Content Placeholder 2"/>
          <p:cNvSpPr>
            <a:spLocks noGrp="1"/>
          </p:cNvSpPr>
          <p:nvPr>
            <p:ph idx="1"/>
          </p:nvPr>
        </p:nvSpPr>
        <p:spPr>
          <a:xfrm>
            <a:off x="4211340" y="987427"/>
            <a:ext cx="5014913"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Text Placeholder 3"/>
          <p:cNvSpPr>
            <a:spLocks noGrp="1"/>
          </p:cNvSpPr>
          <p:nvPr>
            <p:ph type="body" sz="half" idx="2"/>
          </p:nvPr>
        </p:nvSpPr>
        <p:spPr>
          <a:xfrm>
            <a:off x="682328" y="2057400"/>
            <a:ext cx="319494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e Placeholder 4"/>
          <p:cNvSpPr>
            <a:spLocks noGrp="1"/>
          </p:cNvSpPr>
          <p:nvPr>
            <p:ph type="dt" sz="half" idx="10"/>
          </p:nvPr>
        </p:nvSpPr>
        <p:spPr/>
        <p:txBody>
          <a:bodyPr/>
          <a:lstStyle/>
          <a:p>
            <a:fld id="{F63CEDD3-0525-4453-AC94-ABA547278219}" type="datetimeFigureOut">
              <a:rPr lang="en-US" smtClean="0"/>
              <a:t>10/14/23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33002366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p:spPr>
        <p:txBody>
          <a:bodyPr anchor="b"/>
          <a:lstStyle>
            <a:lvl1pPr>
              <a:defRPr sz="3200"/>
            </a:lvl1pPr>
          </a:lstStyle>
          <a:p>
            <a:r>
              <a:rPr lang="de-DE"/>
              <a:t>Mastertitelformat bearbeiten</a:t>
            </a:r>
            <a:endParaRPr lang="en-US" dirty="0"/>
          </a:p>
        </p:txBody>
      </p:sp>
      <p:sp>
        <p:nvSpPr>
          <p:cNvPr id="3" name="Picture Placeholder 2"/>
          <p:cNvSpPr>
            <a:spLocks noGrp="1" noChangeAspect="1"/>
          </p:cNvSpPr>
          <p:nvPr>
            <p:ph type="pic" idx="1"/>
          </p:nvPr>
        </p:nvSpPr>
        <p:spPr>
          <a:xfrm>
            <a:off x="4211340" y="987427"/>
            <a:ext cx="5014913"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de-DE"/>
              <a:t>Bild durch Klicken auf Symbol hinzufügen</a:t>
            </a:r>
            <a:endParaRPr lang="en-US" dirty="0"/>
          </a:p>
        </p:txBody>
      </p:sp>
      <p:sp>
        <p:nvSpPr>
          <p:cNvPr id="4" name="Text Placeholder 3"/>
          <p:cNvSpPr>
            <a:spLocks noGrp="1"/>
          </p:cNvSpPr>
          <p:nvPr>
            <p:ph type="body" sz="half" idx="2"/>
          </p:nvPr>
        </p:nvSpPr>
        <p:spPr>
          <a:xfrm>
            <a:off x="682328" y="2057400"/>
            <a:ext cx="319494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e Placeholder 4"/>
          <p:cNvSpPr>
            <a:spLocks noGrp="1"/>
          </p:cNvSpPr>
          <p:nvPr>
            <p:ph type="dt" sz="half" idx="10"/>
          </p:nvPr>
        </p:nvSpPr>
        <p:spPr/>
        <p:txBody>
          <a:bodyPr/>
          <a:lstStyle/>
          <a:p>
            <a:fld id="{F63CEDD3-0525-4453-AC94-ABA547278219}" type="datetimeFigureOut">
              <a:rPr lang="en-US" smtClean="0"/>
              <a:t>10/14/23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35706767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1038" y="365127"/>
            <a:ext cx="8543925" cy="1325563"/>
          </a:xfrm>
          <a:prstGeom prst="rect">
            <a:avLst/>
          </a:prstGeom>
        </p:spPr>
        <p:txBody>
          <a:bodyPr vert="horz" lIns="91440" tIns="45720" rIns="91440" bIns="45720" rtlCol="0" anchor="ctr">
            <a:normAutofit/>
          </a:bodyPr>
          <a:lstStyle/>
          <a:p>
            <a:r>
              <a:rPr lang="de-DE"/>
              <a:t>Mastertitelformat bearbeiten</a:t>
            </a:r>
            <a:endParaRPr lang="en-US" dirty="0"/>
          </a:p>
        </p:txBody>
      </p:sp>
      <p:sp>
        <p:nvSpPr>
          <p:cNvPr id="3" name="Text Placeholder 2"/>
          <p:cNvSpPr>
            <a:spLocks noGrp="1"/>
          </p:cNvSpPr>
          <p:nvPr>
            <p:ph type="body" idx="1"/>
          </p:nvPr>
        </p:nvSpPr>
        <p:spPr>
          <a:xfrm>
            <a:off x="681038" y="1825625"/>
            <a:ext cx="8543925"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2"/>
          </p:nvPr>
        </p:nvSpPr>
        <p:spPr>
          <a:xfrm>
            <a:off x="681038" y="6356352"/>
            <a:ext cx="222885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63CEDD3-0525-4453-AC94-ABA547278219}" type="datetimeFigureOut">
              <a:rPr lang="en-US" smtClean="0"/>
              <a:t>10/14/23</a:t>
            </a:fld>
            <a:endParaRPr lang="en-US"/>
          </a:p>
        </p:txBody>
      </p:sp>
      <p:sp>
        <p:nvSpPr>
          <p:cNvPr id="5" name="Footer Placeholder 4"/>
          <p:cNvSpPr>
            <a:spLocks noGrp="1"/>
          </p:cNvSpPr>
          <p:nvPr>
            <p:ph type="ftr" sz="quarter" idx="3"/>
          </p:nvPr>
        </p:nvSpPr>
        <p:spPr>
          <a:xfrm>
            <a:off x="3281363" y="6356352"/>
            <a:ext cx="334327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996113" y="6356352"/>
            <a:ext cx="222885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383C20-71CB-4325-A0DB-27D93BA0293C}" type="slidenum">
              <a:rPr lang="en-US" smtClean="0"/>
              <a:t>‹#›</a:t>
            </a:fld>
            <a:endParaRPr lang="en-US"/>
          </a:p>
        </p:txBody>
      </p:sp>
    </p:spTree>
    <p:extLst>
      <p:ext uri="{BB962C8B-B14F-4D97-AF65-F5344CB8AC3E}">
        <p14:creationId xmlns:p14="http://schemas.microsoft.com/office/powerpoint/2010/main" val="23009226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g"/><Relationship Id="rId1" Type="http://schemas.openxmlformats.org/officeDocument/2006/relationships/slideLayout" Target="../slideLayouts/slideLayout7.xml"/><Relationship Id="rId5" Type="http://schemas.openxmlformats.org/officeDocument/2006/relationships/image" Target="../media/image7.jpg"/><Relationship Id="rId4" Type="http://schemas.openxmlformats.org/officeDocument/2006/relationships/image" Target="../media/image6.jpg"/></Relationships>
</file>

<file path=ppt/slides/_rels/slide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Layout" Target="../slideLayouts/slideLayout7.xml"/><Relationship Id="rId5" Type="http://schemas.openxmlformats.org/officeDocument/2006/relationships/image" Target="../media/image11.jpg"/><Relationship Id="rId4" Type="http://schemas.openxmlformats.org/officeDocument/2006/relationships/image" Target="../media/image10.jpg"/></Relationships>
</file>

<file path=ppt/slides/_rels/slide4.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Layout" Target="../slideLayouts/slideLayout7.xml"/><Relationship Id="rId5" Type="http://schemas.openxmlformats.org/officeDocument/2006/relationships/image" Target="../media/image15.jpg"/><Relationship Id="rId4" Type="http://schemas.openxmlformats.org/officeDocument/2006/relationships/image" Target="../media/image14.jpg"/></Relationships>
</file>

<file path=ppt/slides/_rels/slide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fik 8">
            <a:extLst>
              <a:ext uri="{FF2B5EF4-FFF2-40B4-BE49-F238E27FC236}">
                <a16:creationId xmlns:a16="http://schemas.microsoft.com/office/drawing/2014/main" id="{F2CC38FF-19C1-FC61-6AF7-A89B2E5BD763}"/>
              </a:ext>
            </a:extLst>
          </p:cNvPr>
          <p:cNvPicPr>
            <a:picLocks noChangeAspect="1"/>
          </p:cNvPicPr>
          <p:nvPr/>
        </p:nvPicPr>
        <p:blipFill rotWithShape="1">
          <a:blip r:embed="rId2">
            <a:extLst>
              <a:ext uri="{28A0092B-C50C-407E-A947-70E740481C1C}">
                <a14:useLocalDpi xmlns:a14="http://schemas.microsoft.com/office/drawing/2010/main" val="0"/>
              </a:ext>
            </a:extLst>
          </a:blip>
          <a:srcRect l="6166" r="4821" b="-2"/>
          <a:stretch/>
        </p:blipFill>
        <p:spPr>
          <a:xfrm>
            <a:off x="261405" y="321732"/>
            <a:ext cx="4610854" cy="3017405"/>
          </a:xfrm>
          <a:prstGeom prst="rect">
            <a:avLst/>
          </a:prstGeom>
        </p:spPr>
      </p:pic>
      <p:pic>
        <p:nvPicPr>
          <p:cNvPr id="5" name="Grafik 4" descr="Ein Bild, das Text enthält.&#10;&#10;Automatisch generierte Beschreibung">
            <a:extLst>
              <a:ext uri="{FF2B5EF4-FFF2-40B4-BE49-F238E27FC236}">
                <a16:creationId xmlns:a16="http://schemas.microsoft.com/office/drawing/2014/main" id="{9F4E2484-1492-F9AE-C923-FE3784CABD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53599" y="232306"/>
            <a:ext cx="4671790" cy="6393387"/>
          </a:xfrm>
          <a:prstGeom prst="rect">
            <a:avLst/>
          </a:prstGeom>
        </p:spPr>
      </p:pic>
      <p:pic>
        <p:nvPicPr>
          <p:cNvPr id="7" name="Grafik 6" descr="Ein Bild, das Tisch enthält.&#10;&#10;Automatisch generierte Beschreibung">
            <a:extLst>
              <a:ext uri="{FF2B5EF4-FFF2-40B4-BE49-F238E27FC236}">
                <a16:creationId xmlns:a16="http://schemas.microsoft.com/office/drawing/2014/main" id="{3B79BD3E-CFDB-07C1-9AAD-102BFF5633E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21" y="3608288"/>
            <a:ext cx="5119022" cy="3017405"/>
          </a:xfrm>
          <a:prstGeom prst="rect">
            <a:avLst/>
          </a:prstGeom>
        </p:spPr>
      </p:pic>
    </p:spTree>
    <p:extLst>
      <p:ext uri="{BB962C8B-B14F-4D97-AF65-F5344CB8AC3E}">
        <p14:creationId xmlns:p14="http://schemas.microsoft.com/office/powerpoint/2010/main" val="18626952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518752C2-BBFC-277C-5AB7-E97F4B29A0C2}"/>
              </a:ext>
            </a:extLst>
          </p:cNvPr>
          <p:cNvPicPr>
            <a:picLocks noChangeAspect="1"/>
          </p:cNvPicPr>
          <p:nvPr/>
        </p:nvPicPr>
        <p:blipFill>
          <a:blip r:embed="rId2"/>
          <a:stretch>
            <a:fillRect/>
          </a:stretch>
        </p:blipFill>
        <p:spPr>
          <a:xfrm>
            <a:off x="-45320" y="0"/>
            <a:ext cx="3331554" cy="1638764"/>
          </a:xfrm>
          <a:prstGeom prst="rect">
            <a:avLst/>
          </a:prstGeom>
        </p:spPr>
      </p:pic>
      <p:pic>
        <p:nvPicPr>
          <p:cNvPr id="5" name="Grafik 4">
            <a:extLst>
              <a:ext uri="{FF2B5EF4-FFF2-40B4-BE49-F238E27FC236}">
                <a16:creationId xmlns:a16="http://schemas.microsoft.com/office/drawing/2014/main" id="{742D6BC4-27EA-059F-0724-FDE07A876548}"/>
              </a:ext>
            </a:extLst>
          </p:cNvPr>
          <p:cNvPicPr>
            <a:picLocks noChangeAspect="1"/>
          </p:cNvPicPr>
          <p:nvPr/>
        </p:nvPicPr>
        <p:blipFill>
          <a:blip r:embed="rId3"/>
          <a:stretch>
            <a:fillRect/>
          </a:stretch>
        </p:blipFill>
        <p:spPr>
          <a:xfrm>
            <a:off x="248857" y="1938650"/>
            <a:ext cx="2743200" cy="4714875"/>
          </a:xfrm>
          <a:prstGeom prst="rect">
            <a:avLst/>
          </a:prstGeom>
        </p:spPr>
      </p:pic>
      <p:sp>
        <p:nvSpPr>
          <p:cNvPr id="7" name="Textfeld 6">
            <a:extLst>
              <a:ext uri="{FF2B5EF4-FFF2-40B4-BE49-F238E27FC236}">
                <a16:creationId xmlns:a16="http://schemas.microsoft.com/office/drawing/2014/main" id="{29CAB11B-B86B-FFAB-C1F6-D206A9B1F792}"/>
              </a:ext>
            </a:extLst>
          </p:cNvPr>
          <p:cNvSpPr txBox="1"/>
          <p:nvPr/>
        </p:nvSpPr>
        <p:spPr>
          <a:xfrm>
            <a:off x="3108960" y="91386"/>
            <a:ext cx="6797040" cy="6863417"/>
          </a:xfrm>
          <a:prstGeom prst="rect">
            <a:avLst/>
          </a:prstGeom>
          <a:noFill/>
        </p:spPr>
        <p:txBody>
          <a:bodyPr wrap="square">
            <a:spAutoFit/>
          </a:bodyPr>
          <a:lstStyle/>
          <a:p>
            <a:r>
              <a:rPr lang="en-US" sz="1000" dirty="0" err="1">
                <a:latin typeface="DengXian (Textkörper)"/>
              </a:rPr>
              <a:t>埃及作为艺术史的背景并不陌生</a:t>
            </a:r>
            <a:r>
              <a:rPr lang="en-US" sz="1000" dirty="0">
                <a:latin typeface="DengXian (Textkörper)"/>
              </a:rPr>
              <a:t>。 </a:t>
            </a:r>
            <a:r>
              <a:rPr lang="en-US" sz="1000" dirty="0" err="1">
                <a:latin typeface="DengXian (Textkörper)"/>
              </a:rPr>
              <a:t>这个场景是基于圣经材料，特别是旧约材料（摩西，埃及的以色列人，约瑟夫的传说</a:t>
            </a:r>
            <a:r>
              <a:rPr lang="en-US" sz="1000" dirty="0">
                <a:latin typeface="DengXian (Textkörper)"/>
              </a:rPr>
              <a:t>），</a:t>
            </a:r>
            <a:r>
              <a:rPr lang="en-US" sz="1000" dirty="0" err="1">
                <a:latin typeface="DengXian (Textkörper)"/>
              </a:rPr>
              <a:t>另一方面是古代历史材料（如凯撒和克</a:t>
            </a:r>
            <a:r>
              <a:rPr lang="en-US" sz="1000" dirty="0">
                <a:latin typeface="DengXian (Textkörper)"/>
              </a:rPr>
              <a:t>​​</a:t>
            </a:r>
            <a:r>
              <a:rPr lang="en-US" sz="1000" dirty="0" err="1">
                <a:latin typeface="DengXian (Textkörper)"/>
              </a:rPr>
              <a:t>利奥帕特拉</a:t>
            </a:r>
            <a:r>
              <a:rPr lang="en-US" sz="1000" dirty="0">
                <a:latin typeface="DengXian (Textkörper)"/>
              </a:rPr>
              <a:t>）。 </a:t>
            </a:r>
            <a:r>
              <a:rPr lang="en-US" sz="1000" dirty="0" err="1">
                <a:latin typeface="DengXian (Textkörper)"/>
              </a:rPr>
              <a:t>但这从来都不是关于处理古埃及文化的细节，而只是关于附属品：金字塔、神庙、方尖碑和狮身人面像只不过是景观标志</a:t>
            </a:r>
            <a:r>
              <a:rPr lang="en-US" sz="1000" dirty="0">
                <a:latin typeface="DengXian (Textkörper)"/>
              </a:rPr>
              <a:t>。 </a:t>
            </a:r>
            <a:r>
              <a:rPr lang="en-US" sz="1000" dirty="0" err="1">
                <a:latin typeface="DengXian (Textkörper)"/>
              </a:rPr>
              <a:t>直到</a:t>
            </a:r>
            <a:r>
              <a:rPr lang="en-US" sz="1000" dirty="0">
                <a:latin typeface="DengXian (Textkörper)"/>
              </a:rPr>
              <a:t> 18 世纪末，埃及几乎没有被“发现”为一个异国情调的地方，因为异国情调总是表达欧洲人对梦想中的异国幸福生活的向往，在这里想象并融入自己的文化。 在中国风、土耳其主义、具有“高贵的野蛮人”角色的印度时尚、塔希提岛（或奥塔黑提岛）的形象中，可以确定旨在通过模仿丰富自己文化的投射。 </a:t>
            </a:r>
            <a:r>
              <a:rPr lang="en-US" sz="1000" dirty="0" err="1">
                <a:latin typeface="DengXian (Textkörper)"/>
              </a:rPr>
              <a:t>埃及鲜为人知，无法从中借鉴任何东西或将其融入装饰艺术</a:t>
            </a:r>
            <a:r>
              <a:rPr lang="en-US" sz="1000" dirty="0">
                <a:latin typeface="DengXian (Textkörper)"/>
              </a:rPr>
              <a:t>。 </a:t>
            </a:r>
            <a:r>
              <a:rPr lang="en-US" sz="1000" dirty="0" err="1">
                <a:latin typeface="DengXian (Textkörper)"/>
              </a:rPr>
              <a:t>在艺术史上，与埃及打交道是一种偶然现象，在</a:t>
            </a:r>
            <a:r>
              <a:rPr lang="en-US" sz="1000" dirty="0">
                <a:latin typeface="DengXian (Textkörper)"/>
              </a:rPr>
              <a:t> 1800 </a:t>
            </a:r>
            <a:r>
              <a:rPr lang="en-US" sz="1000" dirty="0" err="1">
                <a:latin typeface="DengXian (Textkörper)"/>
              </a:rPr>
              <a:t>年之前从未成功地建立起像埃及时尚这样的东西</a:t>
            </a:r>
            <a:r>
              <a:rPr lang="en-US" sz="1000" dirty="0">
                <a:latin typeface="DengXian (Textkörper)"/>
              </a:rPr>
              <a:t>。 </a:t>
            </a:r>
            <a:r>
              <a:rPr lang="en-US" sz="1000" dirty="0" err="1">
                <a:latin typeface="DengXian (Textkörper)"/>
              </a:rPr>
              <a:t>诚然，尤其是在罗马，当古物被重新发现时，埃及的古迹屡屡遇到并受到重视</a:t>
            </a:r>
            <a:r>
              <a:rPr lang="en-US" sz="1000" dirty="0">
                <a:latin typeface="DengXian (Textkörper)"/>
              </a:rPr>
              <a:t>。 16 </a:t>
            </a:r>
            <a:r>
              <a:rPr lang="en-US" sz="1000" dirty="0" err="1">
                <a:latin typeface="DengXian (Textkörper)"/>
              </a:rPr>
              <a:t>世纪末在罗马竖立的几座埃及方尖碑非常壮观</a:t>
            </a:r>
            <a:r>
              <a:rPr lang="en-US" sz="1000" dirty="0">
                <a:latin typeface="DengXian (Textkörper)"/>
              </a:rPr>
              <a:t>——</a:t>
            </a:r>
            <a:r>
              <a:rPr lang="en-US" sz="1000" dirty="0" err="1">
                <a:latin typeface="DengXian (Textkörper)"/>
              </a:rPr>
              <a:t>特别值得一提的是圣彼得广场上的方尖碑，它于</a:t>
            </a:r>
            <a:r>
              <a:rPr lang="en-US" sz="1000" dirty="0">
                <a:latin typeface="DengXian (Textkörper)"/>
              </a:rPr>
              <a:t> 1586 </a:t>
            </a:r>
            <a:r>
              <a:rPr lang="en-US" sz="1000" dirty="0" err="1">
                <a:latin typeface="DengXian (Textkörper)"/>
              </a:rPr>
              <a:t>年以巨大的技术努力竖立起来</a:t>
            </a:r>
            <a:r>
              <a:rPr lang="en-US" sz="1000" dirty="0">
                <a:latin typeface="DengXian (Textkörper)"/>
              </a:rPr>
              <a:t>。 </a:t>
            </a:r>
            <a:r>
              <a:rPr lang="en-US" sz="1000" dirty="0" err="1">
                <a:latin typeface="DengXian (Textkörper)"/>
              </a:rPr>
              <a:t>方尖碑、金字塔和狮身人面像也进入了文艺复兴时期设计的准则，但更多是作为希腊罗马环境中古代元素的延伸，而不是作为独立文化的典范</a:t>
            </a:r>
            <a:r>
              <a:rPr lang="en-US" sz="1000" dirty="0">
                <a:latin typeface="DengXian (Textkörper)"/>
              </a:rPr>
              <a:t>。 </a:t>
            </a:r>
            <a:r>
              <a:rPr lang="en-US" sz="1000" dirty="0" err="1">
                <a:latin typeface="DengXian (Textkörper)"/>
              </a:rPr>
              <a:t>直到</a:t>
            </a:r>
            <a:r>
              <a:rPr lang="en-US" sz="1000" dirty="0">
                <a:latin typeface="DengXian (Textkörper)"/>
              </a:rPr>
              <a:t> 1760 年左右，皮拉内西出于对洛可可风格的不满和对古典主义思想（例如温克尔曼的）的严厉辩护，才发展出一种基本上源自埃及和伊特鲁里亚装饰的新风格，他有效地发表在他的桌面作品“Diverse </a:t>
            </a:r>
            <a:r>
              <a:rPr lang="en-US" sz="1000" dirty="0" err="1">
                <a:latin typeface="DengXian (Textkörper)"/>
              </a:rPr>
              <a:t>Maniere</a:t>
            </a:r>
            <a:r>
              <a:rPr lang="en-US" sz="1000" dirty="0">
                <a:latin typeface="DengXian (Textkörper)"/>
              </a:rPr>
              <a:t>”。 （</a:t>
            </a:r>
            <a:r>
              <a:rPr lang="en-US" sz="1000" dirty="0" err="1">
                <a:latin typeface="DengXian (Textkörper)"/>
              </a:rPr>
              <a:t>事实上</a:t>
            </a:r>
            <a:r>
              <a:rPr lang="en-US" sz="1000" dirty="0">
                <a:latin typeface="DengXian (Textkörper)"/>
              </a:rPr>
              <a:t>​​</a:t>
            </a:r>
            <a:r>
              <a:rPr lang="en-US" sz="1000" dirty="0" err="1">
                <a:latin typeface="DengXian (Textkörper)"/>
              </a:rPr>
              <a:t>这与德国所谓的“狂飙突进”同时发生，显示了欧洲比例的无意识知识历史暗流</a:t>
            </a:r>
            <a:r>
              <a:rPr lang="en-US" sz="1000" dirty="0">
                <a:latin typeface="DengXian (Textkörper)"/>
              </a:rPr>
              <a:t>。）</a:t>
            </a:r>
            <a:r>
              <a:rPr lang="en-US" sz="1000" dirty="0" err="1">
                <a:latin typeface="DengXian (Textkörper)"/>
              </a:rPr>
              <a:t>西班牙台阶上备受争议的“Caffè</a:t>
            </a:r>
            <a:r>
              <a:rPr lang="en-US" sz="1000" dirty="0">
                <a:latin typeface="DengXian (Textkörper)"/>
              </a:rPr>
              <a:t> </a:t>
            </a:r>
            <a:r>
              <a:rPr lang="en-US" sz="1000" dirty="0" err="1">
                <a:latin typeface="DengXian (Textkörper)"/>
              </a:rPr>
              <a:t>degli</a:t>
            </a:r>
            <a:r>
              <a:rPr lang="en-US" sz="1000" dirty="0">
                <a:latin typeface="DengXian (Textkörper)"/>
              </a:rPr>
              <a:t> </a:t>
            </a:r>
            <a:r>
              <a:rPr lang="en-US" sz="1000" dirty="0" err="1">
                <a:latin typeface="DengXian (Textkörper)"/>
              </a:rPr>
              <a:t>Inglesi</a:t>
            </a:r>
            <a:r>
              <a:rPr lang="en-US" sz="1000" dirty="0">
                <a:latin typeface="DengXian (Textkörper)"/>
              </a:rPr>
              <a:t>”，</a:t>
            </a:r>
            <a:r>
              <a:rPr lang="en-US" sz="1000" dirty="0" err="1">
                <a:latin typeface="DengXian (Textkörper)"/>
              </a:rPr>
              <a:t>根据他的设计绘制</a:t>
            </a:r>
            <a:r>
              <a:rPr lang="en-US" sz="1000" dirty="0">
                <a:latin typeface="DengXian (Textkörper)"/>
              </a:rPr>
              <a:t>, </a:t>
            </a:r>
            <a:r>
              <a:rPr lang="en-US" sz="1000" dirty="0" err="1">
                <a:latin typeface="DengXian (Textkörper)"/>
              </a:rPr>
              <a:t>可以被视为他的想法的一个典型例子，一家主要由外国艺术家光顾的咖啡馆，莫扎特在</a:t>
            </a:r>
            <a:r>
              <a:rPr lang="en-US" sz="1000" dirty="0">
                <a:latin typeface="DengXian (Textkörper)"/>
              </a:rPr>
              <a:t> 1770 </a:t>
            </a:r>
            <a:r>
              <a:rPr lang="en-US" sz="1000" dirty="0" err="1">
                <a:latin typeface="DengXian (Textkörper)"/>
              </a:rPr>
              <a:t>年逗留罗马期间可能也去过</a:t>
            </a:r>
            <a:endParaRPr lang="en-US" sz="1000" dirty="0">
              <a:latin typeface="DengXian (Textkörper)"/>
            </a:endParaRPr>
          </a:p>
          <a:p>
            <a:endParaRPr lang="en-US" sz="1000" dirty="0">
              <a:latin typeface="DengXian (Textkörper)"/>
            </a:endParaRPr>
          </a:p>
          <a:p>
            <a:r>
              <a:rPr lang="zh-CN" altLang="en-US" sz="1000" dirty="0">
                <a:latin typeface="DengXian (Textkörper)"/>
              </a:rPr>
              <a:t>真正的埃及时尚直到 </a:t>
            </a:r>
            <a:r>
              <a:rPr lang="en-US" altLang="zh-CN" sz="1000" dirty="0">
                <a:latin typeface="DengXian (Textkörper)"/>
              </a:rPr>
              <a:t>1800 </a:t>
            </a:r>
            <a:r>
              <a:rPr lang="zh-CN" altLang="en-US" sz="1000" dirty="0">
                <a:latin typeface="DengXian (Textkörper)"/>
              </a:rPr>
              <a:t>年后才出现，它可能需要像拿破仑的埃及战役这样的当代动力，以及埃及图案与帝国（和摄政）风格融合的可能性。 它与 </a:t>
            </a:r>
            <a:r>
              <a:rPr lang="en-US" altLang="zh-CN" sz="1000" dirty="0">
                <a:latin typeface="DengXian (Textkörper)"/>
              </a:rPr>
              <a:t>19 </a:t>
            </a:r>
            <a:r>
              <a:rPr lang="zh-CN" altLang="en-US" sz="1000" dirty="0">
                <a:latin typeface="DengXian (Textkörper)"/>
              </a:rPr>
              <a:t>世纪东方主义的结合为它赋予了全新的印记。 </a:t>
            </a:r>
            <a:r>
              <a:rPr lang="en-US" altLang="zh-CN" sz="1000" dirty="0">
                <a:latin typeface="DengXian (Textkörper)"/>
              </a:rPr>
              <a:t>Karl Friedrich Schinkel</a:t>
            </a:r>
            <a:r>
              <a:rPr lang="zh-CN" altLang="en-US" sz="1000" dirty="0">
                <a:latin typeface="DengXian (Textkörper)"/>
              </a:rPr>
              <a:t>（</a:t>
            </a:r>
            <a:r>
              <a:rPr lang="en-US" altLang="zh-CN" sz="1000" dirty="0">
                <a:latin typeface="DengXian (Textkörper)"/>
              </a:rPr>
              <a:t>1816 </a:t>
            </a:r>
            <a:r>
              <a:rPr lang="zh-CN" altLang="en-US" sz="1000" dirty="0">
                <a:latin typeface="DengXian (Textkörper)"/>
              </a:rPr>
              <a:t>年）和 </a:t>
            </a:r>
            <a:r>
              <a:rPr lang="en-US" altLang="zh-CN" sz="1000" dirty="0">
                <a:latin typeface="DengXian (Textkörper)"/>
              </a:rPr>
              <a:t>Simon </a:t>
            </a:r>
            <a:r>
              <a:rPr lang="en-US" altLang="zh-CN" sz="1000" dirty="0" err="1">
                <a:latin typeface="DengXian (Textkörper)"/>
              </a:rPr>
              <a:t>Quaglio</a:t>
            </a:r>
            <a:r>
              <a:rPr lang="zh-CN" altLang="en-US" sz="1000" dirty="0">
                <a:latin typeface="DengXian (Textkörper)"/>
              </a:rPr>
              <a:t>（</a:t>
            </a:r>
            <a:r>
              <a:rPr lang="en-US" altLang="zh-CN" sz="1000" dirty="0">
                <a:latin typeface="DengXian (Textkörper)"/>
              </a:rPr>
              <a:t>1818 </a:t>
            </a:r>
            <a:r>
              <a:rPr lang="zh-CN" altLang="en-US" sz="1000" dirty="0">
                <a:latin typeface="DengXian (Textkörper)"/>
              </a:rPr>
              <a:t>年，慕尼黑）为“魔笛”制作的舞台布景以大量印版出版，对其传播具有最重要的意义。 撇开艺术领域不谈，当然还有文化历史的另一个方面邀请人们参与埃及文化。 这是</a:t>
            </a:r>
            <a:r>
              <a:rPr lang="en-US" altLang="zh-CN" sz="1000" dirty="0">
                <a:latin typeface="DengXian (Textkörper)"/>
              </a:rPr>
              <a:t>——</a:t>
            </a:r>
            <a:r>
              <a:rPr lang="zh-CN" altLang="en-US" sz="1000" dirty="0">
                <a:latin typeface="DengXian (Textkörper)"/>
              </a:rPr>
              <a:t>通过 </a:t>
            </a:r>
            <a:r>
              <a:rPr lang="en-US" altLang="zh-CN" sz="1000" dirty="0">
                <a:latin typeface="DengXian (Textkörper)"/>
              </a:rPr>
              <a:t>18 </a:t>
            </a:r>
            <a:r>
              <a:rPr lang="zh-CN" altLang="en-US" sz="1000" dirty="0">
                <a:latin typeface="DengXian (Textkörper)"/>
              </a:rPr>
              <a:t>世纪希腊化历史学家的研究传达的</a:t>
            </a:r>
            <a:r>
              <a:rPr lang="en-US" altLang="zh-CN" sz="1000" dirty="0">
                <a:latin typeface="DengXian (Textkörper)"/>
              </a:rPr>
              <a:t>——</a:t>
            </a:r>
            <a:r>
              <a:rPr lang="zh-CN" altLang="en-US" sz="1000" dirty="0">
                <a:latin typeface="DengXian (Textkörper)"/>
              </a:rPr>
              <a:t>与古埃及谜团的对抗。 一方面，这应该导致科学的埃及学，另一方面，它应该与神秘盟约的新形式联系起来。 </a:t>
            </a:r>
            <a:r>
              <a:rPr lang="en-US" altLang="zh-CN" sz="1000" dirty="0">
                <a:latin typeface="DengXian (Textkörper)"/>
              </a:rPr>
              <a:t>1731 </a:t>
            </a:r>
            <a:r>
              <a:rPr lang="zh-CN" altLang="en-US" sz="1000" dirty="0">
                <a:latin typeface="DengXian (Textkörper)"/>
              </a:rPr>
              <a:t>年，阿贝</a:t>
            </a:r>
            <a:r>
              <a:rPr lang="en-US" altLang="zh-CN" sz="1000" dirty="0">
                <a:latin typeface="DengXian (Textkörper)"/>
              </a:rPr>
              <a:t>·</a:t>
            </a:r>
            <a:r>
              <a:rPr lang="zh-CN" altLang="en-US" sz="1000" dirty="0">
                <a:latin typeface="DengXian (Textkörper)"/>
              </a:rPr>
              <a:t>让</a:t>
            </a:r>
            <a:r>
              <a:rPr lang="en-US" altLang="zh-CN" sz="1000" dirty="0">
                <a:latin typeface="DengXian (Textkörper)"/>
              </a:rPr>
              <a:t>·</a:t>
            </a:r>
            <a:r>
              <a:rPr lang="zh-CN" altLang="en-US" sz="1000" dirty="0">
                <a:latin typeface="DengXian (Textkörper)"/>
              </a:rPr>
              <a:t>特拉松 </a:t>
            </a:r>
            <a:r>
              <a:rPr lang="en-US" altLang="zh-CN" sz="1000" dirty="0">
                <a:latin typeface="DengXian (Textkörper)"/>
              </a:rPr>
              <a:t>(Abbé Jean </a:t>
            </a:r>
            <a:r>
              <a:rPr lang="en-US" altLang="zh-CN" sz="1000" dirty="0" err="1">
                <a:latin typeface="DengXian (Textkörper)"/>
              </a:rPr>
              <a:t>Terrasson</a:t>
            </a:r>
            <a:r>
              <a:rPr lang="en-US" altLang="zh-CN" sz="1000" dirty="0">
                <a:latin typeface="DengXian (Textkörper)"/>
              </a:rPr>
              <a:t>) </a:t>
            </a:r>
            <a:r>
              <a:rPr lang="zh-CN" altLang="en-US" sz="1000" dirty="0">
                <a:latin typeface="DengXian (Textkörper)"/>
              </a:rPr>
              <a:t>出版了他的历史小说</a:t>
            </a:r>
            <a:r>
              <a:rPr lang="en-US" altLang="zh-CN" sz="1000" dirty="0">
                <a:latin typeface="DengXian (Textkörper)"/>
              </a:rPr>
              <a:t>《</a:t>
            </a:r>
            <a:r>
              <a:rPr lang="zh-CN" altLang="en-US" sz="1000" dirty="0">
                <a:latin typeface="DengXian (Textkörper)"/>
              </a:rPr>
              <a:t>塞托斯</a:t>
            </a:r>
            <a:r>
              <a:rPr lang="en-US" altLang="zh-CN" sz="1000" dirty="0">
                <a:latin typeface="DengXian (Textkörper)"/>
              </a:rPr>
              <a:t>》(</a:t>
            </a:r>
            <a:r>
              <a:rPr lang="en-US" altLang="zh-CN" sz="1000" dirty="0" err="1">
                <a:latin typeface="DengXian (Textkörper)"/>
              </a:rPr>
              <a:t>Sethos</a:t>
            </a:r>
            <a:r>
              <a:rPr lang="en-US" altLang="zh-CN" sz="1000" dirty="0">
                <a:latin typeface="DengXian (Textkörper)"/>
              </a:rPr>
              <a:t>) </a:t>
            </a:r>
            <a:r>
              <a:rPr lang="zh-CN" altLang="en-US" sz="1000" dirty="0">
                <a:latin typeface="DengXian (Textkörper)"/>
              </a:rPr>
              <a:t>时，他给小说加上了副标题“从希腊手稿翻译而来”，以引起人们对其希腊文化来源的关注。 但此时出现的“秘密社团”，如共济会，着迷地发现这里呈现的埃及神秘事件与他们自己的神秘传说、他们的象征作品和他们的仪式细节有过多的相似之处。 （对于那些本身渴望神秘知识的教派，例如泛十字会，他们不仅从事象征性的工作，而且还想深入了解“自然的奥秘”，因此对占星术、炼金术和魔法持开放态度，可能仍然有更多的“知识”。</a:t>
            </a:r>
            <a:endParaRPr lang="en-US" altLang="zh-CN" sz="1000" dirty="0">
              <a:latin typeface="DengXian (Textkörper)"/>
            </a:endParaRPr>
          </a:p>
          <a:p>
            <a:r>
              <a:rPr lang="zh-CN" altLang="en-US" sz="1000" dirty="0">
                <a:latin typeface="DengXian (Textkörper)"/>
              </a:rPr>
              <a:t>莫扎特本人是否读过 </a:t>
            </a:r>
            <a:r>
              <a:rPr lang="en-US" altLang="zh-CN" sz="1000" dirty="0">
                <a:latin typeface="DengXian (Textkörper)"/>
              </a:rPr>
              <a:t>»</a:t>
            </a:r>
            <a:r>
              <a:rPr lang="en-US" altLang="zh-CN" sz="1000" dirty="0" err="1">
                <a:latin typeface="DengXian (Textkörper)"/>
              </a:rPr>
              <a:t>Sethos</a:t>
            </a:r>
            <a:r>
              <a:rPr lang="en-US" altLang="zh-CN" sz="1000" dirty="0">
                <a:latin typeface="DengXian (Textkörper)"/>
              </a:rPr>
              <a:t>« </a:t>
            </a:r>
            <a:r>
              <a:rPr lang="zh-CN" altLang="en-US" sz="1000" dirty="0">
                <a:latin typeface="DengXian (Textkörper)"/>
              </a:rPr>
              <a:t>小说（它出现在 </a:t>
            </a:r>
            <a:r>
              <a:rPr lang="en-US" altLang="zh-CN" sz="1000" dirty="0">
                <a:latin typeface="DengXian (Textkörper)"/>
              </a:rPr>
              <a:t>1777/78 </a:t>
            </a:r>
            <a:r>
              <a:rPr lang="zh-CN" altLang="en-US" sz="1000" dirty="0">
                <a:latin typeface="DengXian (Textkörper)"/>
              </a:rPr>
              <a:t>年由 </a:t>
            </a:r>
            <a:r>
              <a:rPr lang="en-US" altLang="zh-CN" sz="1000" dirty="0">
                <a:latin typeface="DengXian (Textkörper)"/>
              </a:rPr>
              <a:t>Matthias Claudius </a:t>
            </a:r>
            <a:r>
              <a:rPr lang="zh-CN" altLang="en-US" sz="1000" dirty="0">
                <a:latin typeface="DengXian (Textkörper)"/>
              </a:rPr>
              <a:t>翻译成德语，标题为 </a:t>
            </a:r>
            <a:r>
              <a:rPr lang="en-US" altLang="zh-CN" sz="1000" dirty="0">
                <a:latin typeface="DengXian (Textkörper)"/>
              </a:rPr>
              <a:t>»History of Egyptian King </a:t>
            </a:r>
            <a:r>
              <a:rPr lang="en-US" altLang="zh-CN" sz="1000" dirty="0" err="1">
                <a:latin typeface="DengXian (Textkörper)"/>
              </a:rPr>
              <a:t>Setos</a:t>
            </a:r>
            <a:r>
              <a:rPr lang="en-US" altLang="zh-CN" sz="1000" dirty="0">
                <a:latin typeface="DengXian (Textkörper)"/>
              </a:rPr>
              <a:t>«</a:t>
            </a:r>
            <a:r>
              <a:rPr lang="zh-CN" altLang="en-US" sz="1000" dirty="0">
                <a:latin typeface="DengXian (Textkörper)"/>
              </a:rPr>
              <a:t>）尚未得到证实。 诚然，他曾多次直接接触它，第一次是在他为 </a:t>
            </a:r>
            <a:r>
              <a:rPr lang="en-US" altLang="zh-CN" sz="1000" dirty="0">
                <a:latin typeface="DengXian (Textkörper)"/>
              </a:rPr>
              <a:t>Tobias Philipp von </a:t>
            </a:r>
            <a:r>
              <a:rPr lang="en-US" altLang="zh-CN" sz="1000" dirty="0" err="1">
                <a:latin typeface="DengXian (Textkörper)"/>
              </a:rPr>
              <a:t>Gebler</a:t>
            </a:r>
            <a:r>
              <a:rPr lang="zh-CN" altLang="en-US" sz="1000" dirty="0">
                <a:latin typeface="DengXian (Textkörper)"/>
              </a:rPr>
              <a:t>（</a:t>
            </a:r>
            <a:r>
              <a:rPr lang="en-US" altLang="zh-CN" sz="1000" dirty="0">
                <a:latin typeface="DengXian (Textkörper)"/>
              </a:rPr>
              <a:t>1777-80 </a:t>
            </a:r>
            <a:r>
              <a:rPr lang="zh-CN" altLang="en-US" sz="1000" dirty="0">
                <a:latin typeface="DengXian (Textkörper)"/>
              </a:rPr>
              <a:t>年）的戏剧“</a:t>
            </a:r>
            <a:r>
              <a:rPr lang="en-US" altLang="zh-CN" sz="1000" dirty="0" err="1">
                <a:latin typeface="DengXian (Textkörper)"/>
              </a:rPr>
              <a:t>Thamos</a:t>
            </a:r>
            <a:r>
              <a:rPr lang="en-US" altLang="zh-CN" sz="1000" dirty="0">
                <a:latin typeface="DengXian (Textkörper)"/>
              </a:rPr>
              <a:t>, König von </a:t>
            </a:r>
            <a:r>
              <a:rPr lang="en-US" altLang="zh-CN" sz="1000" dirty="0" err="1">
                <a:latin typeface="DengXian (Textkörper)"/>
              </a:rPr>
              <a:t>Egypten</a:t>
            </a:r>
            <a:r>
              <a:rPr lang="en-US" altLang="zh-CN" sz="1000" dirty="0">
                <a:latin typeface="DengXian (Textkörper)"/>
              </a:rPr>
              <a:t>”</a:t>
            </a:r>
            <a:r>
              <a:rPr lang="zh-CN" altLang="en-US" sz="1000" dirty="0">
                <a:latin typeface="DengXian (Textkörper)"/>
              </a:rPr>
              <a:t>创作互动音乐时，该剧是“</a:t>
            </a:r>
            <a:r>
              <a:rPr lang="en-US" altLang="zh-CN" sz="1000" dirty="0" err="1">
                <a:latin typeface="DengXian (Textkörper)"/>
              </a:rPr>
              <a:t>Sethos</a:t>
            </a:r>
            <a:r>
              <a:rPr lang="en-US" altLang="zh-CN" sz="1000" dirty="0">
                <a:latin typeface="DengXian (Textkörper)"/>
              </a:rPr>
              <a:t>”</a:t>
            </a:r>
            <a:r>
              <a:rPr lang="zh-CN" altLang="en-US" sz="1000" dirty="0">
                <a:latin typeface="DengXian (Textkörper)"/>
              </a:rPr>
              <a:t>的舞台版“ 小说。 莫扎特于 </a:t>
            </a:r>
            <a:r>
              <a:rPr lang="en-US" altLang="zh-CN" sz="1000" dirty="0">
                <a:latin typeface="DengXian (Textkörper)"/>
              </a:rPr>
              <a:t>1784 </a:t>
            </a:r>
            <a:r>
              <a:rPr lang="zh-CN" altLang="en-US" sz="1000" dirty="0">
                <a:latin typeface="DengXian (Textkörper)"/>
              </a:rPr>
              <a:t>年 </a:t>
            </a:r>
            <a:r>
              <a:rPr lang="en-US" altLang="zh-CN" sz="1000" dirty="0">
                <a:latin typeface="DengXian (Textkörper)"/>
              </a:rPr>
              <a:t>12 </a:t>
            </a:r>
            <a:r>
              <a:rPr lang="zh-CN" altLang="en-US" sz="1000" dirty="0">
                <a:latin typeface="DengXian (Textkörper)"/>
              </a:rPr>
              <a:t>月在维也纳加入共济会，从 </a:t>
            </a:r>
            <a:r>
              <a:rPr lang="en-US" altLang="zh-CN" sz="1000" dirty="0">
                <a:latin typeface="DengXian (Textkörper)"/>
              </a:rPr>
              <a:t>1785 </a:t>
            </a:r>
            <a:r>
              <a:rPr lang="zh-CN" altLang="en-US" sz="1000" dirty="0">
                <a:latin typeface="DengXian (Textkörper)"/>
              </a:rPr>
              <a:t>年起，盖布勒本人成为莫扎特会所“</a:t>
            </a:r>
            <a:r>
              <a:rPr lang="en-US" altLang="zh-CN" sz="1000" dirty="0">
                <a:latin typeface="DengXian (Textkörper)"/>
              </a:rPr>
              <a:t>Zur </a:t>
            </a:r>
            <a:r>
              <a:rPr lang="en-US" altLang="zh-CN" sz="1000" dirty="0" err="1">
                <a:latin typeface="DengXian (Textkörper)"/>
              </a:rPr>
              <a:t>Kronente</a:t>
            </a:r>
            <a:r>
              <a:rPr lang="en-US" altLang="zh-CN" sz="1000" dirty="0">
                <a:latin typeface="DengXian (Textkörper)"/>
              </a:rPr>
              <a:t> </a:t>
            </a:r>
            <a:r>
              <a:rPr lang="en-US" altLang="zh-CN" sz="1000" dirty="0" err="1">
                <a:latin typeface="DengXian (Textkörper)"/>
              </a:rPr>
              <a:t>Hoffnung</a:t>
            </a:r>
            <a:r>
              <a:rPr lang="en-US" altLang="zh-CN" sz="1000" dirty="0">
                <a:latin typeface="DengXian (Textkörper)"/>
              </a:rPr>
              <a:t>”</a:t>
            </a:r>
            <a:r>
              <a:rPr lang="zh-CN" altLang="en-US" sz="1000" dirty="0">
                <a:latin typeface="DengXian (Textkörper)"/>
              </a:rPr>
              <a:t>的主席。 莫扎特在包厢里经历过：许多风土人情与</a:t>
            </a:r>
            <a:r>
              <a:rPr lang="en-US" altLang="zh-CN" sz="1000" dirty="0">
                <a:latin typeface="DengXian (Textkörper)"/>
              </a:rPr>
              <a:t>《</a:t>
            </a:r>
            <a:r>
              <a:rPr lang="zh-CN" altLang="en-US" sz="1000" dirty="0">
                <a:latin typeface="DengXian (Textkörper)"/>
              </a:rPr>
              <a:t>塞托斯</a:t>
            </a:r>
            <a:r>
              <a:rPr lang="en-US" altLang="zh-CN" sz="1000" dirty="0">
                <a:latin typeface="DengXian (Textkörper)"/>
              </a:rPr>
              <a:t>》</a:t>
            </a:r>
            <a:r>
              <a:rPr lang="zh-CN" altLang="en-US" sz="1000" dirty="0">
                <a:latin typeface="DengXian (Textkörper)"/>
              </a:rPr>
              <a:t>小说中描述的很相似。 维也纳共济会的主要人物伊格纳兹</a:t>
            </a:r>
            <a:r>
              <a:rPr lang="en-US" altLang="zh-CN" sz="1000" dirty="0">
                <a:latin typeface="DengXian (Textkörper)"/>
              </a:rPr>
              <a:t>·</a:t>
            </a:r>
            <a:r>
              <a:rPr lang="zh-CN" altLang="en-US" sz="1000" dirty="0">
                <a:latin typeface="DengXian (Textkörper)"/>
              </a:rPr>
              <a:t>冯</a:t>
            </a:r>
            <a:r>
              <a:rPr lang="en-US" altLang="zh-CN" sz="1000" dirty="0">
                <a:latin typeface="DengXian (Textkörper)"/>
              </a:rPr>
              <a:t>·</a:t>
            </a:r>
            <a:r>
              <a:rPr lang="zh-CN" altLang="en-US" sz="1000" dirty="0">
                <a:latin typeface="DengXian (Textkörper)"/>
              </a:rPr>
              <a:t>博恩 </a:t>
            </a:r>
            <a:r>
              <a:rPr lang="en-US" altLang="zh-CN" sz="1000" dirty="0">
                <a:latin typeface="DengXian (Textkörper)"/>
              </a:rPr>
              <a:t>(Ignaz von Born) </a:t>
            </a:r>
            <a:r>
              <a:rPr lang="zh-CN" altLang="en-US" sz="1000" dirty="0">
                <a:latin typeface="DengXian (Textkörper)"/>
              </a:rPr>
              <a:t>当时写了一篇长文</a:t>
            </a:r>
            <a:r>
              <a:rPr lang="en-US" altLang="zh-CN" sz="1000" dirty="0">
                <a:latin typeface="DengXian (Textkörper)"/>
              </a:rPr>
              <a:t>《</a:t>
            </a:r>
            <a:r>
              <a:rPr lang="zh-CN" altLang="en-US" sz="1000" dirty="0">
                <a:latin typeface="DengXian (Textkörper)"/>
              </a:rPr>
              <a:t>论埃及人的秘密</a:t>
            </a:r>
            <a:r>
              <a:rPr lang="en-US" altLang="zh-CN" sz="1000" dirty="0">
                <a:latin typeface="DengXian (Textkörper)"/>
              </a:rPr>
              <a:t>》</a:t>
            </a:r>
            <a:r>
              <a:rPr lang="zh-CN" altLang="en-US" sz="1000" dirty="0">
                <a:latin typeface="DengXian (Textkörper)"/>
              </a:rPr>
              <a:t>，发表在 </a:t>
            </a:r>
            <a:r>
              <a:rPr lang="en-US" altLang="zh-CN" sz="1000" dirty="0">
                <a:latin typeface="DengXian (Textkörper)"/>
              </a:rPr>
              <a:t>1784 </a:t>
            </a:r>
            <a:r>
              <a:rPr lang="zh-CN" altLang="en-US" sz="1000" dirty="0">
                <a:latin typeface="DengXian (Textkörper)"/>
              </a:rPr>
              <a:t>年的</a:t>
            </a:r>
            <a:r>
              <a:rPr lang="en-US" altLang="zh-CN" sz="1000" dirty="0">
                <a:latin typeface="DengXian (Textkörper)"/>
              </a:rPr>
              <a:t>《Journal für </a:t>
            </a:r>
            <a:r>
              <a:rPr lang="en-US" altLang="zh-CN" sz="1000" dirty="0" err="1">
                <a:latin typeface="DengXian (Textkörper)"/>
              </a:rPr>
              <a:t>Freymaurer</a:t>
            </a:r>
            <a:r>
              <a:rPr lang="en-US" altLang="zh-CN" sz="1000" dirty="0">
                <a:latin typeface="DengXian (Textkörper)"/>
              </a:rPr>
              <a:t>》</a:t>
            </a:r>
            <a:r>
              <a:rPr lang="zh-CN" altLang="en-US" sz="1000" dirty="0">
                <a:latin typeface="DengXian (Textkörper)"/>
              </a:rPr>
              <a:t>创刊号上（第 </a:t>
            </a:r>
            <a:r>
              <a:rPr lang="en-US" altLang="zh-CN" sz="1000" dirty="0">
                <a:latin typeface="DengXian (Textkörper)"/>
              </a:rPr>
              <a:t>15-132 </a:t>
            </a:r>
            <a:r>
              <a:rPr lang="zh-CN" altLang="en-US" sz="1000" dirty="0">
                <a:latin typeface="DengXian (Textkörper)"/>
              </a:rPr>
              <a:t>页）。 这篇文章偶尔被引用为</a:t>
            </a:r>
            <a:r>
              <a:rPr lang="en-US" altLang="zh-CN" sz="1000" dirty="0">
                <a:latin typeface="DengXian (Textkörper)"/>
              </a:rPr>
              <a:t>《</a:t>
            </a:r>
            <a:r>
              <a:rPr lang="zh-CN" altLang="en-US" sz="1000" dirty="0">
                <a:latin typeface="DengXian (Textkörper)"/>
              </a:rPr>
              <a:t>魔笛</a:t>
            </a:r>
            <a:r>
              <a:rPr lang="en-US" altLang="zh-CN" sz="1000" dirty="0">
                <a:latin typeface="DengXian (Textkörper)"/>
              </a:rPr>
              <a:t>》</a:t>
            </a:r>
            <a:r>
              <a:rPr lang="zh-CN" altLang="en-US" sz="1000" dirty="0">
                <a:latin typeface="DengXian (Textkörper)"/>
              </a:rPr>
              <a:t>的来源，就像 </a:t>
            </a:r>
            <a:r>
              <a:rPr lang="en-US" altLang="zh-CN" sz="1000" dirty="0">
                <a:latin typeface="DengXian (Textkörper)"/>
              </a:rPr>
              <a:t>Ignaz von Born </a:t>
            </a:r>
            <a:r>
              <a:rPr lang="zh-CN" altLang="en-US" sz="1000" dirty="0">
                <a:latin typeface="DengXian (Textkörper)"/>
              </a:rPr>
              <a:t>也被称为萨拉斯特罗的“原型”一样，但两者都不尽如人意。 </a:t>
            </a:r>
            <a:r>
              <a:rPr lang="en-US" altLang="zh-CN" sz="1000" dirty="0">
                <a:latin typeface="DengXian (Textkörper)"/>
              </a:rPr>
              <a:t>»</a:t>
            </a:r>
            <a:r>
              <a:rPr lang="en-US" altLang="zh-CN" sz="1000" dirty="0" err="1">
                <a:latin typeface="DengXian (Textkörper)"/>
              </a:rPr>
              <a:t>Sethos</a:t>
            </a:r>
            <a:r>
              <a:rPr lang="en-US" altLang="zh-CN" sz="1000" dirty="0">
                <a:latin typeface="DengXian (Textkörper)"/>
              </a:rPr>
              <a:t>« </a:t>
            </a:r>
            <a:r>
              <a:rPr lang="zh-CN" altLang="en-US" sz="1000" dirty="0">
                <a:latin typeface="DengXian (Textkörper)"/>
              </a:rPr>
              <a:t>小说本身可以证明是 </a:t>
            </a:r>
            <a:r>
              <a:rPr lang="en-US" altLang="zh-CN" sz="1000" dirty="0">
                <a:latin typeface="DengXian (Textkörper)"/>
              </a:rPr>
              <a:t>»Magic Flute« </a:t>
            </a:r>
            <a:r>
              <a:rPr lang="zh-CN" altLang="en-US" sz="1000" dirty="0">
                <a:latin typeface="DengXian (Textkörper)"/>
              </a:rPr>
              <a:t>剧本的来源，不仅通过大量的对应关系，而且通过字面改编。 即使有人假设莫扎特本人在这部（而不仅仅是这部）剧本上（无论达到何种程度），这当然并不意味着他也使用了这部歌剧的基本模型（除了“</a:t>
            </a:r>
            <a:r>
              <a:rPr lang="en-US" altLang="zh-CN" sz="1000" dirty="0" err="1">
                <a:latin typeface="DengXian (Textkörper)"/>
              </a:rPr>
              <a:t>Sethos</a:t>
            </a:r>
            <a:r>
              <a:rPr lang="en-US" altLang="zh-CN" sz="1000" dirty="0">
                <a:latin typeface="DengXian (Textkörper)"/>
              </a:rPr>
              <a:t>”</a:t>
            </a:r>
            <a:r>
              <a:rPr lang="zh-CN" altLang="en-US" sz="1000" dirty="0">
                <a:latin typeface="DengXian (Textkörper)"/>
              </a:rPr>
              <a:t>之外，最重要的是维兰德的自己出版了合集“</a:t>
            </a:r>
            <a:r>
              <a:rPr lang="en-US" altLang="zh-CN" sz="1000" dirty="0" err="1">
                <a:latin typeface="DengXian (Textkörper)"/>
              </a:rPr>
              <a:t>Dschinnistan</a:t>
            </a:r>
            <a:r>
              <a:rPr lang="en-US" altLang="zh-CN" sz="1000" dirty="0">
                <a:latin typeface="DengXian (Textkörper)"/>
              </a:rPr>
              <a:t> </a:t>
            </a:r>
            <a:r>
              <a:rPr lang="en-US" altLang="zh-CN" sz="1000" dirty="0" err="1">
                <a:latin typeface="DengXian (Textkörper)"/>
              </a:rPr>
              <a:t>oder</a:t>
            </a:r>
            <a:r>
              <a:rPr lang="en-US" altLang="zh-CN" sz="1000" dirty="0">
                <a:latin typeface="DengXian (Textkörper)"/>
              </a:rPr>
              <a:t> </a:t>
            </a:r>
            <a:r>
              <a:rPr lang="en-US" altLang="zh-CN" sz="1000" dirty="0" err="1">
                <a:latin typeface="DengXian (Textkörper)"/>
              </a:rPr>
              <a:t>auslesene</a:t>
            </a:r>
            <a:r>
              <a:rPr lang="en-US" altLang="zh-CN" sz="1000" dirty="0">
                <a:latin typeface="DengXian (Textkörper)"/>
              </a:rPr>
              <a:t> Feen- und </a:t>
            </a:r>
            <a:r>
              <a:rPr lang="en-US" altLang="zh-CN" sz="1000" dirty="0" err="1">
                <a:latin typeface="DengXian (Textkörper)"/>
              </a:rPr>
              <a:t>Geistermärchen</a:t>
            </a:r>
            <a:r>
              <a:rPr lang="en-US" altLang="zh-CN" sz="1000" dirty="0">
                <a:latin typeface="DengXian (Textkörper)"/>
              </a:rPr>
              <a:t>”</a:t>
            </a:r>
            <a:r>
              <a:rPr lang="zh-CN" altLang="en-US" sz="1000" dirty="0">
                <a:latin typeface="DengXian (Textkörper)"/>
              </a:rPr>
              <a:t>，</a:t>
            </a:r>
            <a:r>
              <a:rPr lang="en-US" altLang="zh-CN" sz="1000" dirty="0">
                <a:latin typeface="DengXian (Textkörper)"/>
              </a:rPr>
              <a:t>1786-89</a:t>
            </a:r>
            <a:r>
              <a:rPr lang="zh-CN" altLang="en-US" sz="1000" dirty="0">
                <a:latin typeface="DengXian (Textkörper)"/>
              </a:rPr>
              <a:t>）</a:t>
            </a:r>
            <a:r>
              <a:rPr lang="en-US" altLang="zh-CN" sz="1000" dirty="0">
                <a:latin typeface="DengXian (Textkörper)"/>
              </a:rPr>
              <a:t>——</a:t>
            </a:r>
            <a:r>
              <a:rPr lang="zh-CN" altLang="en-US" sz="1000" dirty="0">
                <a:latin typeface="DengXian (Textkörper)"/>
              </a:rPr>
              <a:t>但他确实在创作中处理了它的内容，并通过他的歌剧赋予了它一种新的形式，其中埃及的神秘和自由</a:t>
            </a:r>
            <a:r>
              <a:rPr lang="en-US" altLang="zh-CN" sz="1000" dirty="0">
                <a:latin typeface="DengXian (Textkörper)"/>
              </a:rPr>
              <a:t>——</a:t>
            </a:r>
            <a:r>
              <a:rPr lang="zh-CN" altLang="en-US" sz="1000" dirty="0">
                <a:latin typeface="DengXian (Textkörper)"/>
              </a:rPr>
              <a:t>共济会思想共生共生。 共济会当然不是替代宗教，或者用 </a:t>
            </a:r>
            <a:r>
              <a:rPr lang="en-US" altLang="zh-CN" sz="1000" dirty="0" err="1">
                <a:latin typeface="DengXian (Textkörper)"/>
              </a:rPr>
              <a:t>Lenndorf</a:t>
            </a:r>
            <a:r>
              <a:rPr lang="en-US" altLang="zh-CN" sz="1000" dirty="0">
                <a:latin typeface="DengXian (Textkörper)"/>
              </a:rPr>
              <a:t>/Posner </a:t>
            </a:r>
            <a:r>
              <a:rPr lang="zh-CN" altLang="en-US" sz="1000" dirty="0">
                <a:latin typeface="DengXian (Textkörper)"/>
              </a:rPr>
              <a:t>的 </a:t>
            </a:r>
            <a:r>
              <a:rPr lang="en-US" altLang="zh-CN" sz="1000" dirty="0">
                <a:latin typeface="DengXian (Textkörper)"/>
              </a:rPr>
              <a:t>Freemason Lexicon </a:t>
            </a:r>
            <a:r>
              <a:rPr lang="zh-CN" altLang="en-US" sz="1000" dirty="0">
                <a:latin typeface="DengXian (Textkörper)"/>
              </a:rPr>
              <a:t>关于其“神秘形式”的话来说：“共济会绝不想传达启示、救赎和永生，因为这曾经是神秘社会的目标，不是神奇的，看起来很神秘，而是纯粹的心理。 她不假装； 拥有秘密科学。 它取代了秘密的揭示，取代了自知，取代了不朽的神秘保证，履行了一个人至死的职责； 她对救赎的想法进行了伦理人道主义的解释。 救赎不是在超自然的、超越的事物中寻求的，而是在对命运的肯定中，在自由意志的活动中，意识到它的责任。 她不希望她的门徒获得永生，她只是象征性地表达了人类的希望。共济会的宗旨无非就是“人类的教育”或“人类的提升”。 严格来说，他们如此雄辩的“秘密”在于一项旨在导致这种人性的象征性工作的“内在体验”：共济会在公共宣传方面效果不佳，但“秘密”地致力于其成员的自我教育</a:t>
            </a:r>
            <a:endParaRPr lang="en-US" sz="1000" dirty="0">
              <a:latin typeface="DengXian (Textkörper)"/>
            </a:endParaRPr>
          </a:p>
          <a:p>
            <a:endParaRPr lang="en-US" sz="1000" dirty="0">
              <a:latin typeface="DengXian (Textkörper)"/>
            </a:endParaRPr>
          </a:p>
        </p:txBody>
      </p:sp>
    </p:spTree>
    <p:extLst>
      <p:ext uri="{BB962C8B-B14F-4D97-AF65-F5344CB8AC3E}">
        <p14:creationId xmlns:p14="http://schemas.microsoft.com/office/powerpoint/2010/main" val="10398738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DF2D5DE0-4348-8E38-F26E-8FB185946EEC}"/>
              </a:ext>
            </a:extLst>
          </p:cNvPr>
          <p:cNvSpPr txBox="1"/>
          <p:nvPr/>
        </p:nvSpPr>
        <p:spPr>
          <a:xfrm>
            <a:off x="88582" y="0"/>
            <a:ext cx="9817418" cy="6878806"/>
          </a:xfrm>
          <a:prstGeom prst="rect">
            <a:avLst/>
          </a:prstGeom>
          <a:noFill/>
        </p:spPr>
        <p:txBody>
          <a:bodyPr wrap="square">
            <a:spAutoFit/>
          </a:bodyPr>
          <a:lstStyle/>
          <a:p>
            <a:r>
              <a:rPr lang="en-US" sz="1050" dirty="0" err="1">
                <a:latin typeface="Calibri Light (Überschriften)"/>
              </a:rPr>
              <a:t>然而，对于</a:t>
            </a:r>
            <a:r>
              <a:rPr lang="en-US" sz="1050" dirty="0">
                <a:latin typeface="Calibri Light (Überschriften)"/>
              </a:rPr>
              <a:t> 18 世纪的专制国家，共济会提出了巨大的挑战。毕竟，它的形式是道德和知识精英的兄弟情谊，其中社会发展的重要需求被期待：自由权利的道德实践，践行人性，践行宽容和社会义务。 </a:t>
            </a:r>
            <a:r>
              <a:rPr lang="en-US" sz="1050" dirty="0" err="1">
                <a:latin typeface="Calibri Light (Überschriften)"/>
              </a:rPr>
              <a:t>当然，如此高的要求并没有完全实现，但会所也是平等的集会，既没有贵族特权，也没有其他等级制度</a:t>
            </a:r>
            <a:r>
              <a:rPr lang="en-US" sz="1050" dirty="0">
                <a:latin typeface="Calibri Light (Überschriften)"/>
              </a:rPr>
              <a:t>。 </a:t>
            </a:r>
            <a:r>
              <a:rPr lang="en-US" sz="1050" dirty="0" err="1">
                <a:latin typeface="Calibri Light (Überschriften)"/>
              </a:rPr>
              <a:t>自由、平等和博爱的口号在这里被大胆预期，尤其是维也纳分会会毫不掩饰地谈论他们的“民主宪法</a:t>
            </a:r>
            <a:r>
              <a:rPr lang="en-US" sz="1050" dirty="0">
                <a:latin typeface="Calibri Light (Überschriften)"/>
              </a:rPr>
              <a:t>”。 （</a:t>
            </a:r>
            <a:r>
              <a:rPr lang="en-US" sz="1050" dirty="0" err="1">
                <a:latin typeface="Calibri Light (Überschriften)"/>
              </a:rPr>
              <a:t>事实上</a:t>
            </a:r>
            <a:r>
              <a:rPr lang="en-US" sz="1050" dirty="0">
                <a:latin typeface="Calibri Light (Überschriften)"/>
              </a:rPr>
              <a:t>​​，他们的对手的各种阴谋论都是由此衍生出来的，尤其是与法国大革命有关的阴谋论，这是可以理解的，因为这个秘密社团对外人来说是不透明的（亵渎神明），</a:t>
            </a:r>
            <a:r>
              <a:rPr lang="en-US" sz="1050" dirty="0" err="1">
                <a:latin typeface="Calibri Light (Überschriften)"/>
              </a:rPr>
              <a:t>但在这件事上是完全没有道理的</a:t>
            </a:r>
            <a:r>
              <a:rPr lang="en-US" sz="1050" dirty="0">
                <a:latin typeface="Calibri Light (Überschriften)"/>
              </a:rPr>
              <a:t>。）</a:t>
            </a:r>
            <a:r>
              <a:rPr lang="en-US" sz="1050" dirty="0" err="1">
                <a:latin typeface="Calibri Light (Überschriften)"/>
              </a:rPr>
              <a:t>然而，金字塔结构与专制国家的内在矛盾被缓和了，因为即使是执政的王子本身也是分会的成员</a:t>
            </a:r>
            <a:r>
              <a:rPr lang="en-US" sz="1050" dirty="0">
                <a:latin typeface="Calibri Light (Überschriften)"/>
              </a:rPr>
              <a:t>。 </a:t>
            </a:r>
            <a:r>
              <a:rPr lang="en-US" sz="1050" dirty="0" err="1">
                <a:latin typeface="Calibri Light (Überschriften)"/>
              </a:rPr>
              <a:t>共济会的抱负与政治实践之间的紧张关系可能导致这在“魔笛”中以萨拉斯特罗的矛盾形象生动地描绘出来</a:t>
            </a:r>
            <a:r>
              <a:rPr lang="en-US" sz="1050" dirty="0">
                <a:latin typeface="Calibri Light (Überschriften)"/>
              </a:rPr>
              <a:t>。 </a:t>
            </a:r>
            <a:r>
              <a:rPr lang="en-US" sz="1050" dirty="0" err="1">
                <a:latin typeface="Calibri Light (Überschriften)"/>
              </a:rPr>
              <a:t>因为这里（在第一幕中）出现了一位统治者，即使在专制主义时代，他也使用不寻常的盛况（乘坐狮子拉的战车到达和欢呼的合唱团</a:t>
            </a:r>
            <a:r>
              <a:rPr lang="en-US" sz="1050" dirty="0">
                <a:latin typeface="Calibri Light (Überschriften)"/>
              </a:rPr>
              <a:t>）、</a:t>
            </a:r>
            <a:r>
              <a:rPr lang="en-US" sz="1050" dirty="0" err="1">
                <a:latin typeface="Calibri Light (Überschriften)"/>
              </a:rPr>
              <a:t>滥用权力和专制统治（暴力抢劫帕米娜</a:t>
            </a:r>
            <a:r>
              <a:rPr lang="en-US" sz="1050" dirty="0">
                <a:latin typeface="Calibri Light (Überschriften)"/>
              </a:rPr>
              <a:t>） , 对 </a:t>
            </a:r>
            <a:r>
              <a:rPr lang="en-US" sz="1050" dirty="0" err="1">
                <a:latin typeface="Calibri Light (Überschriften)"/>
              </a:rPr>
              <a:t>Monostatos</a:t>
            </a:r>
            <a:r>
              <a:rPr lang="en-US" sz="1050" dirty="0">
                <a:latin typeface="Calibri Light (Überschriften)"/>
              </a:rPr>
              <a:t> </a:t>
            </a:r>
            <a:r>
              <a:rPr lang="en-US" sz="1050" dirty="0" err="1">
                <a:latin typeface="Calibri Light (Überschriften)"/>
              </a:rPr>
              <a:t>的愤世嫉俗的惩罚</a:t>
            </a:r>
            <a:r>
              <a:rPr lang="en-US" sz="1050" dirty="0">
                <a:latin typeface="Calibri Light (Überschriften)"/>
              </a:rPr>
              <a:t>) </a:t>
            </a:r>
            <a:r>
              <a:rPr lang="en-US" sz="1050" dirty="0" err="1">
                <a:latin typeface="Calibri Light (Überschriften)"/>
              </a:rPr>
              <a:t>结合在他身上</a:t>
            </a:r>
            <a:r>
              <a:rPr lang="en-US" sz="1050" dirty="0">
                <a:latin typeface="Calibri Light (Überschriften)"/>
              </a:rPr>
              <a:t>, </a:t>
            </a:r>
            <a:r>
              <a:rPr lang="en-US" sz="1050" dirty="0" err="1">
                <a:latin typeface="Calibri Light (Überschriften)"/>
              </a:rPr>
              <a:t>也是一个奴隶主</a:t>
            </a:r>
            <a:r>
              <a:rPr lang="en-US" sz="1050" dirty="0">
                <a:latin typeface="Calibri Light (Überschriften)"/>
              </a:rPr>
              <a:t>, </a:t>
            </a:r>
            <a:r>
              <a:rPr lang="en-US" sz="1050" dirty="0" err="1">
                <a:latin typeface="Calibri Light (Überschriften)"/>
              </a:rPr>
              <a:t>所以表现与共济会的人的形象形成鲜明对比</a:t>
            </a:r>
            <a:r>
              <a:rPr lang="en-US" sz="1050" dirty="0">
                <a:latin typeface="Calibri Light (Überschriften)"/>
              </a:rPr>
              <a:t>。 </a:t>
            </a:r>
            <a:r>
              <a:rPr lang="en-US" sz="1050" dirty="0" err="1">
                <a:latin typeface="Calibri Light (Überschriften)"/>
              </a:rPr>
              <a:t>另一方面，在第二幕中，他表现为一个具有共济会会所所有特征的祭司集会的首席祭司</a:t>
            </a:r>
            <a:r>
              <a:rPr lang="en-US" sz="1050" dirty="0">
                <a:latin typeface="Calibri Light (Überschriften)"/>
              </a:rPr>
              <a:t>。 </a:t>
            </a:r>
            <a:r>
              <a:rPr lang="en-US" sz="1050" dirty="0" err="1">
                <a:latin typeface="Calibri Light (Überschriften)"/>
              </a:rPr>
              <a:t>在这次集会中，他只是排在首位：他可以提议让塔米诺加入联盟，但他必须让教士们相信他适合</a:t>
            </a:r>
            <a:r>
              <a:rPr lang="en-US" sz="1050" dirty="0">
                <a:latin typeface="Calibri Light (Überschriften)"/>
              </a:rPr>
              <a:t>。 </a:t>
            </a:r>
            <a:r>
              <a:rPr lang="en-US" sz="1050" dirty="0" err="1">
                <a:latin typeface="Calibri Light (Überschriften)"/>
              </a:rPr>
              <a:t>塔米诺是王子的事实在这里还不够</a:t>
            </a:r>
            <a:r>
              <a:rPr lang="en-US" sz="1050" dirty="0">
                <a:latin typeface="Calibri Light (Überschriften)"/>
              </a:rPr>
              <a:t>。 </a:t>
            </a:r>
            <a:r>
              <a:rPr lang="en-US" sz="1050" dirty="0" err="1">
                <a:latin typeface="Calibri Light (Überschriften)"/>
              </a:rPr>
              <a:t>只有谦虚的智慧</a:t>
            </a:r>
            <a:r>
              <a:rPr lang="en-US" sz="1050" dirty="0">
                <a:latin typeface="Calibri Light (Überschriften)"/>
              </a:rPr>
              <a:t> »</a:t>
            </a:r>
            <a:r>
              <a:rPr lang="en-US" sz="1050" dirty="0" err="1">
                <a:latin typeface="Calibri Light (Überschriften)"/>
              </a:rPr>
              <a:t>不仅如此</a:t>
            </a:r>
            <a:r>
              <a:rPr lang="en-US" sz="1050" dirty="0">
                <a:latin typeface="Calibri Light (Überschriften)"/>
              </a:rPr>
              <a:t> – </a:t>
            </a:r>
            <a:r>
              <a:rPr lang="en-US" sz="1050" dirty="0" err="1">
                <a:latin typeface="Calibri Light (Überschriften)"/>
              </a:rPr>
              <a:t>他是一个人</a:t>
            </a:r>
            <a:r>
              <a:rPr lang="en-US" sz="1050" dirty="0">
                <a:latin typeface="Calibri Light (Überschriften)"/>
              </a:rPr>
              <a:t>！« </a:t>
            </a:r>
            <a:r>
              <a:rPr lang="en-US" sz="1050" dirty="0" err="1">
                <a:latin typeface="Calibri Light (Überschriften)"/>
              </a:rPr>
              <a:t>能够消除一些牧师对允许塔米诺参加决定性考试的疑虑</a:t>
            </a:r>
            <a:r>
              <a:rPr lang="en-US" sz="1050" dirty="0">
                <a:latin typeface="Calibri Light (Überschriften)"/>
              </a:rPr>
              <a:t>。 </a:t>
            </a:r>
            <a:r>
              <a:rPr lang="en-US" sz="1050" dirty="0" err="1">
                <a:latin typeface="Calibri Light (Überschriften)"/>
              </a:rPr>
              <a:t>尽管萨拉斯特罗看起来像一位世俗的王子，但他却有着温和的美化，充满智慧，并且在同修圈子中乐于助人</a:t>
            </a:r>
            <a:r>
              <a:rPr lang="en-US" sz="1050" dirty="0">
                <a:latin typeface="Calibri Light (Überschriften)"/>
              </a:rPr>
              <a:t>。 Schikaneder 和 Mozart </a:t>
            </a:r>
            <a:r>
              <a:rPr lang="en-US" sz="1050" dirty="0" err="1">
                <a:latin typeface="Calibri Light (Überschriften)"/>
              </a:rPr>
              <a:t>都是共济会会员，他们无法更清楚地说明自我教育以实现全面人性的任务：即使是那些在会所中获得最高学位的人也远未实现他们的目标</a:t>
            </a:r>
            <a:r>
              <a:rPr lang="en-US" sz="1050" dirty="0">
                <a:latin typeface="Calibri Light (Überschriften)"/>
              </a:rPr>
              <a:t>。 </a:t>
            </a:r>
            <a:r>
              <a:rPr lang="en-US" sz="1050" dirty="0" err="1">
                <a:latin typeface="Calibri Light (Überschriften)"/>
              </a:rPr>
              <a:t>他必须继续工作，始终践行宽容、社会责任、实现人权并帮助他们掌权</a:t>
            </a:r>
            <a:endParaRPr lang="en-US" sz="1050" dirty="0">
              <a:latin typeface="Calibri Light (Überschriften)"/>
            </a:endParaRPr>
          </a:p>
          <a:p>
            <a:r>
              <a:rPr lang="zh-CN" altLang="en-US" sz="1050" dirty="0">
                <a:latin typeface="+mj-lt"/>
              </a:rPr>
              <a:t>只有当萨拉斯特罗的两个方面形成鲜明对比时，这个项目创造的革命性乌托邦才会变得清晰。 萨拉斯特罗仍然需要走很长的路来完善自己，这是（也是在共济会意义上）这部作品的基本陈述之一。 （不幸的是，许多作品都模糊了萨拉斯特罗的双重面貌，他将自己表现为一个探索者，而赞成一个明智的理想人物，顺便说一下，他对莫扎特的歌剧戏剧完全陌生。）没错，</a:t>
            </a:r>
            <a:r>
              <a:rPr lang="en-US" altLang="zh-CN" sz="1050" dirty="0">
                <a:latin typeface="+mj-lt"/>
              </a:rPr>
              <a:t>《</a:t>
            </a:r>
            <a:r>
              <a:rPr lang="zh-CN" altLang="en-US" sz="1050" dirty="0">
                <a:latin typeface="+mj-lt"/>
              </a:rPr>
              <a:t>魔笛</a:t>
            </a:r>
            <a:r>
              <a:rPr lang="en-US" altLang="zh-CN" sz="1050" dirty="0">
                <a:latin typeface="+mj-lt"/>
              </a:rPr>
              <a:t>》</a:t>
            </a:r>
            <a:r>
              <a:rPr lang="zh-CN" altLang="en-US" sz="1050" dirty="0">
                <a:latin typeface="+mj-lt"/>
              </a:rPr>
              <a:t>穿着童话歌剧的形式，但他们的共济会参考是显而易见的。 童话形式可以完全自由地展示以前从未展示过的东西。 充满异国情调的埃及布景、迷人的动作，同时能够展现出最壮观的戏剧效果，使这部作品获得了所有社会阶层的全神贯注，但莫扎特多次在信中明确表示，他是不关心奇观，而是更深层次的事情 理解情节及其音乐发展：“但我最喜欢的。 很高兴，无声的掌声</a:t>
            </a:r>
            <a:r>
              <a:rPr lang="en-US" altLang="zh-CN" sz="1050" dirty="0">
                <a:latin typeface="+mj-lt"/>
              </a:rPr>
              <a:t>« – </a:t>
            </a:r>
            <a:r>
              <a:rPr lang="zh-CN" altLang="en-US" sz="1050" dirty="0">
                <a:latin typeface="+mj-lt"/>
              </a:rPr>
              <a:t>他于 </a:t>
            </a:r>
            <a:r>
              <a:rPr lang="en-US" altLang="zh-CN" sz="1050" dirty="0">
                <a:latin typeface="+mj-lt"/>
              </a:rPr>
              <a:t>1791 </a:t>
            </a:r>
            <a:r>
              <a:rPr lang="zh-CN" altLang="en-US" sz="1050" dirty="0">
                <a:latin typeface="+mj-lt"/>
              </a:rPr>
              <a:t>年 </a:t>
            </a:r>
            <a:r>
              <a:rPr lang="en-US" altLang="zh-CN" sz="1050" dirty="0">
                <a:latin typeface="+mj-lt"/>
              </a:rPr>
              <a:t>10 </a:t>
            </a:r>
            <a:r>
              <a:rPr lang="zh-CN" altLang="en-US" sz="1050" dirty="0">
                <a:latin typeface="+mj-lt"/>
              </a:rPr>
              <a:t>月 </a:t>
            </a:r>
            <a:r>
              <a:rPr lang="en-US" altLang="zh-CN" sz="1050" dirty="0">
                <a:latin typeface="+mj-lt"/>
              </a:rPr>
              <a:t>7 </a:t>
            </a:r>
            <a:r>
              <a:rPr lang="zh-CN" altLang="en-US" sz="1050" dirty="0">
                <a:latin typeface="+mj-lt"/>
              </a:rPr>
              <a:t>日写信给他的妻子。 </a:t>
            </a:r>
            <a:r>
              <a:rPr lang="en-US" altLang="zh-CN" sz="1050" dirty="0">
                <a:latin typeface="+mj-lt"/>
              </a:rPr>
              <a:t>Papageno </a:t>
            </a:r>
            <a:r>
              <a:rPr lang="zh-CN" altLang="en-US" sz="1050" dirty="0">
                <a:latin typeface="+mj-lt"/>
              </a:rPr>
              <a:t>的角色绝不仅仅是对第一个亲自扮演这个角色的戏剧导演 </a:t>
            </a:r>
            <a:r>
              <a:rPr lang="en-US" altLang="zh-CN" sz="1050" dirty="0">
                <a:latin typeface="+mj-lt"/>
              </a:rPr>
              <a:t>Schikaneder </a:t>
            </a:r>
            <a:r>
              <a:rPr lang="zh-CN" altLang="en-US" sz="1050" dirty="0">
                <a:latin typeface="+mj-lt"/>
              </a:rPr>
              <a:t>的让步，也不仅仅是对郊区剧院的 </a:t>
            </a:r>
            <a:r>
              <a:rPr lang="en-US" altLang="zh-CN" sz="1050" dirty="0">
                <a:latin typeface="+mj-lt"/>
              </a:rPr>
              <a:t>Singspiel </a:t>
            </a:r>
            <a:r>
              <a:rPr lang="zh-CN" altLang="en-US" sz="1050" dirty="0">
                <a:latin typeface="+mj-lt"/>
              </a:rPr>
              <a:t>传统的让步。 尽管这个天性简单的男孩被赋予了与塔米诺相似的道路，但他未能通过第一个测试、保密和胆小。 （为此，在维也纳的旅馆中也有一个令人印象深刻的模型。）虽然他被禁止进入同修的道路，但他的命运也导致了到达死亡之门的考验（并且他在帮助下掌握了三个男孩中的一个）。 他也得到了回报</a:t>
            </a:r>
            <a:r>
              <a:rPr lang="en-US" altLang="zh-CN" sz="1050" dirty="0">
                <a:latin typeface="+mj-lt"/>
              </a:rPr>
              <a:t>——</a:t>
            </a:r>
            <a:r>
              <a:rPr lang="zh-CN" altLang="en-US" sz="1050" dirty="0">
                <a:latin typeface="+mj-lt"/>
              </a:rPr>
              <a:t>有了 </a:t>
            </a:r>
            <a:r>
              <a:rPr lang="en-US" altLang="zh-CN" sz="1050" dirty="0" err="1">
                <a:latin typeface="+mj-lt"/>
              </a:rPr>
              <a:t>Papagena</a:t>
            </a:r>
            <a:r>
              <a:rPr lang="zh-CN" altLang="en-US" sz="1050" dirty="0">
                <a:latin typeface="+mj-lt"/>
              </a:rPr>
              <a:t>，就像 </a:t>
            </a:r>
            <a:r>
              <a:rPr lang="en-US" altLang="zh-CN" sz="1050" dirty="0">
                <a:latin typeface="+mj-lt"/>
              </a:rPr>
              <a:t>Tamino </a:t>
            </a:r>
            <a:r>
              <a:rPr lang="zh-CN" altLang="en-US" sz="1050" dirty="0">
                <a:latin typeface="+mj-lt"/>
              </a:rPr>
              <a:t>和 </a:t>
            </a:r>
            <a:r>
              <a:rPr lang="en-US" altLang="zh-CN" sz="1050" dirty="0">
                <a:latin typeface="+mj-lt"/>
              </a:rPr>
              <a:t>Pamina </a:t>
            </a:r>
            <a:r>
              <a:rPr lang="zh-CN" altLang="en-US" sz="1050" dirty="0">
                <a:latin typeface="+mj-lt"/>
              </a:rPr>
              <a:t>在一起一样。 因此，很明显，“启蒙者”只是以一种更有意识的方式远离人们，被智慧启发，而不能为自己要求任何其他的、特殊的命运</a:t>
            </a:r>
            <a:endParaRPr lang="en-US" altLang="zh-CN" sz="1050" dirty="0">
              <a:latin typeface="+mj-lt"/>
            </a:endParaRPr>
          </a:p>
          <a:p>
            <a:r>
              <a:rPr lang="zh-CN" altLang="en-US" sz="1050" dirty="0">
                <a:latin typeface="+mj-lt"/>
              </a:rPr>
              <a:t>事实上，帕米娜也以一种非常不可预见的方式参加了塔米诺的测试，并最终被接纳为“入门者”的圈子，在我看来，这并不是对通常的歌剧戏剧的让步 </a:t>
            </a:r>
            <a:r>
              <a:rPr lang="en-US" altLang="zh-CN" sz="1050" dirty="0">
                <a:latin typeface="+mj-lt"/>
              </a:rPr>
              <a:t>7 6 7 7 </a:t>
            </a:r>
            <a:r>
              <a:rPr lang="zh-CN" altLang="en-US" sz="1050" dirty="0">
                <a:latin typeface="+mj-lt"/>
              </a:rPr>
              <a:t>与它的想法是“高”和“低”。</a:t>
            </a:r>
            <a:r>
              <a:rPr lang="en-US" altLang="zh-CN" sz="1050" dirty="0">
                <a:latin typeface="+mj-lt"/>
              </a:rPr>
              <a:t>« </a:t>
            </a:r>
            <a:r>
              <a:rPr lang="zh-CN" altLang="en-US" sz="1050" dirty="0">
                <a:latin typeface="+mj-lt"/>
              </a:rPr>
              <a:t>夫妻和夫妻的幸福结果，但具有概念上神秘的含义。 共济会作为“兄弟会”运作，女性无法参与，但这恰恰是 </a:t>
            </a:r>
            <a:r>
              <a:rPr lang="en-US" altLang="zh-CN" sz="1050" dirty="0">
                <a:latin typeface="+mj-lt"/>
              </a:rPr>
              <a:t>18 </a:t>
            </a:r>
            <a:r>
              <a:rPr lang="zh-CN" altLang="en-US" sz="1050" dirty="0">
                <a:latin typeface="+mj-lt"/>
              </a:rPr>
              <a:t>世纪末在世俗公众中反复讨论的问题之一，而且在很大程度上不为外人所理解。 维兰德在 </a:t>
            </a:r>
            <a:r>
              <a:rPr lang="en-US" altLang="zh-CN" sz="1050" dirty="0">
                <a:latin typeface="+mj-lt"/>
              </a:rPr>
              <a:t>»</a:t>
            </a:r>
            <a:r>
              <a:rPr lang="en-US" altLang="zh-CN" sz="1050" dirty="0" err="1">
                <a:latin typeface="+mj-lt"/>
              </a:rPr>
              <a:t>Teutschen</a:t>
            </a:r>
            <a:r>
              <a:rPr lang="en-US" altLang="zh-CN" sz="1050" dirty="0">
                <a:latin typeface="+mj-lt"/>
              </a:rPr>
              <a:t> </a:t>
            </a:r>
            <a:r>
              <a:rPr lang="en-US" altLang="zh-CN" sz="1050" dirty="0" err="1">
                <a:latin typeface="+mj-lt"/>
              </a:rPr>
              <a:t>Merkur</a:t>
            </a:r>
            <a:r>
              <a:rPr lang="en-US" altLang="zh-CN" sz="1050" dirty="0">
                <a:latin typeface="+mj-lt"/>
              </a:rPr>
              <a:t>« (1785) </a:t>
            </a:r>
            <a:r>
              <a:rPr lang="zh-CN" altLang="en-US" sz="1050" dirty="0">
                <a:latin typeface="+mj-lt"/>
              </a:rPr>
              <a:t>中处理了这个主题，赫尔德在 </a:t>
            </a:r>
            <a:r>
              <a:rPr lang="en-US" altLang="zh-CN" sz="1050" dirty="0">
                <a:latin typeface="+mj-lt"/>
              </a:rPr>
              <a:t>»Adrastea« </a:t>
            </a:r>
            <a:r>
              <a:rPr lang="zh-CN" altLang="en-US" sz="1050" dirty="0">
                <a:latin typeface="+mj-lt"/>
              </a:rPr>
              <a:t>的第 </a:t>
            </a:r>
            <a:r>
              <a:rPr lang="en-US" altLang="zh-CN" sz="1050" dirty="0">
                <a:latin typeface="+mj-lt"/>
              </a:rPr>
              <a:t>8 </a:t>
            </a:r>
            <a:r>
              <a:rPr lang="zh-CN" altLang="en-US" sz="1050" dirty="0">
                <a:latin typeface="+mj-lt"/>
              </a:rPr>
              <a:t>篇中处理了这个主题。 有类似于共济会的孤立命令，其中也接纳女性，偶尔也有所谓的“收养”或姐妹会所，因为它们在法国共济会中也有自己的仪式。 （总而言之，这仍然是共济会历史上研究较少的领域。）这也是维也纳的一个话题，在那里以不同寻常的开放程度讨论了共济会</a:t>
            </a:r>
            <a:r>
              <a:rPr lang="en-US" altLang="zh-CN" sz="1050" dirty="0">
                <a:latin typeface="+mj-lt"/>
              </a:rPr>
              <a:t>——</a:t>
            </a:r>
            <a:r>
              <a:rPr lang="zh-CN" altLang="en-US" sz="1050" dirty="0">
                <a:latin typeface="+mj-lt"/>
              </a:rPr>
              <a:t>乔治福斯特在他的访问中生动地报道了这一点去图恩伯爵夫人的沙龙。 这个关于女性的问题的答案是微不足道的，而且并非没有尴尬。 我们在“魔笛”的厌恶女性的陈述中再次以一种故意粗暴的方式发现了它，这里是从一些牧师的嘴里说出来的。 但同样快，甚至在真正的水火考验之前（没有萨拉斯特罗的干预）它突然说：“当我们再次见到你时真幸运，很高兴手牵手进入神殿。 一个不回避黑夜和死亡的女人是值得的，将被启蒙。</a:t>
            </a:r>
            <a:r>
              <a:rPr lang="en-US" altLang="zh-CN" sz="1050" dirty="0">
                <a:latin typeface="+mj-lt"/>
              </a:rPr>
              <a:t>«</a:t>
            </a:r>
            <a:r>
              <a:rPr lang="zh-CN" altLang="en-US" sz="1050" dirty="0">
                <a:latin typeface="+mj-lt"/>
              </a:rPr>
              <a:t>童话剧允许这样的更正，这也被特意交给当代共济会讨论（此外，埃及的神秘人物也知道一些寺庙的女祭司任务）。 歌剧的结尾是塔米诺和帕米娜，两人都打扮成牧师，最后的牧师合唱也是男女合唱。 </a:t>
            </a:r>
            <a:r>
              <a:rPr lang="en-US" altLang="zh-CN" sz="1050" dirty="0">
                <a:latin typeface="+mj-lt"/>
              </a:rPr>
              <a:t>»《</a:t>
            </a:r>
            <a:r>
              <a:rPr lang="zh-CN" altLang="en-US" sz="1050" dirty="0">
                <a:latin typeface="+mj-lt"/>
              </a:rPr>
              <a:t>魔笛</a:t>
            </a:r>
            <a:r>
              <a:rPr lang="en-US" altLang="zh-CN" sz="1050" dirty="0">
                <a:latin typeface="+mj-lt"/>
              </a:rPr>
              <a:t>》</a:t>
            </a:r>
            <a:r>
              <a:rPr lang="zh-CN" altLang="en-US" sz="1050" dirty="0">
                <a:latin typeface="+mj-lt"/>
              </a:rPr>
              <a:t>不争辩，它描绘，但这种简洁主义就像家书里的诗句，送给小屋里的兄弟们。</a:t>
            </a:r>
            <a:endParaRPr lang="en-US" altLang="zh-CN" sz="1050" dirty="0">
              <a:latin typeface="+mj-lt"/>
            </a:endParaRPr>
          </a:p>
          <a:p>
            <a:r>
              <a:rPr lang="zh-CN" altLang="en-US" sz="1050" dirty="0">
                <a:latin typeface="+mj-lt"/>
              </a:rPr>
              <a:t>莫扎特和席卡内德的歌剧不“涉及”共济会，也不涉及埃及之谜，后者在许多外在特征上与共济会非常相似。 但她吸收了他们的形象、习俗和特点，甚至从内部批判的意义上纠正了他们。 如果共济会的象征结构所依托的三大支柱被命名为智慧、力量和美丽，那么</a:t>
            </a:r>
            <a:r>
              <a:rPr lang="en-US" altLang="zh-CN" sz="1050" dirty="0">
                <a:latin typeface="+mj-lt"/>
              </a:rPr>
              <a:t>《</a:t>
            </a:r>
            <a:r>
              <a:rPr lang="zh-CN" altLang="en-US" sz="1050" dirty="0">
                <a:latin typeface="+mj-lt"/>
              </a:rPr>
              <a:t>魔笛</a:t>
            </a:r>
            <a:r>
              <a:rPr lang="en-US" altLang="zh-CN" sz="1050" dirty="0">
                <a:latin typeface="+mj-lt"/>
              </a:rPr>
              <a:t>》</a:t>
            </a:r>
            <a:r>
              <a:rPr lang="zh-CN" altLang="en-US" sz="1050" dirty="0">
                <a:latin typeface="+mj-lt"/>
              </a:rPr>
              <a:t>的三座神殿则根据最初的舞台方向被命名为“智慧神殿</a:t>
            </a:r>
            <a:r>
              <a:rPr lang="en-US" altLang="zh-CN" sz="1050" dirty="0">
                <a:latin typeface="+mj-lt"/>
              </a:rPr>
              <a:t>-</a:t>
            </a:r>
            <a:r>
              <a:rPr lang="zh-CN" altLang="en-US" sz="1050" dirty="0">
                <a:latin typeface="+mj-lt"/>
              </a:rPr>
              <a:t>理性</a:t>
            </a:r>
            <a:r>
              <a:rPr lang="en-US" altLang="zh-CN" sz="1050" dirty="0">
                <a:latin typeface="+mj-lt"/>
              </a:rPr>
              <a:t>-</a:t>
            </a:r>
            <a:r>
              <a:rPr lang="zh-CN" altLang="en-US" sz="1050" dirty="0">
                <a:latin typeface="+mj-lt"/>
              </a:rPr>
              <a:t>自然”。标题为，为人类建造住宅的真正更坚实的条件。 这种批判态度也反映在萨拉斯特罗作为世俗王子与智者中的智者之间存在问题的差异上，同时可能是对 </a:t>
            </a:r>
            <a:r>
              <a:rPr lang="en-US" altLang="zh-CN" sz="1050" dirty="0">
                <a:latin typeface="+mj-lt"/>
              </a:rPr>
              <a:t>1790 </a:t>
            </a:r>
            <a:r>
              <a:rPr lang="zh-CN" altLang="en-US" sz="1050" dirty="0">
                <a:latin typeface="+mj-lt"/>
              </a:rPr>
              <a:t>年左右维也纳旅馆状况的“兄弟般”的回应。 因为在十年前经历了如此迅速和积极的上升的分会，对约瑟夫二世皇帝的共济会专利（</a:t>
            </a:r>
            <a:r>
              <a:rPr lang="en-US" altLang="zh-CN" sz="1050" dirty="0">
                <a:latin typeface="+mj-lt"/>
              </a:rPr>
              <a:t>1785 </a:t>
            </a:r>
            <a:r>
              <a:rPr lang="zh-CN" altLang="en-US" sz="1050" dirty="0">
                <a:latin typeface="+mj-lt"/>
              </a:rPr>
              <a:t>年）深感不安。 皇帝的任意重组和或多或少明确的警察监督导致不信任，纠纷，辞职和辞职。 从法国大革命开始的怀疑和间谍活动完成了剩下的工作。</a:t>
            </a:r>
            <a:endParaRPr lang="en-US" altLang="zh-CN" sz="1050" dirty="0">
              <a:latin typeface="+mj-lt"/>
            </a:endParaRPr>
          </a:p>
          <a:p>
            <a:r>
              <a:rPr lang="zh-CN" altLang="en-US" sz="1050" dirty="0">
                <a:latin typeface="+mj-lt"/>
              </a:rPr>
              <a:t>现在属于一个分会是再合适不过了。 但莫扎特不仅坚持自己的立场，而且还公开宣称自己是共济会成员。 在他最后完成的作品</a:t>
            </a:r>
            <a:r>
              <a:rPr lang="en-US" altLang="zh-CN" sz="1050" dirty="0">
                <a:latin typeface="+mj-lt"/>
              </a:rPr>
              <a:t>《</a:t>
            </a:r>
            <a:r>
              <a:rPr lang="zh-CN" altLang="en-US" sz="1050" dirty="0">
                <a:latin typeface="+mj-lt"/>
              </a:rPr>
              <a:t>小共济会大合唱</a:t>
            </a:r>
            <a:r>
              <a:rPr lang="en-US" altLang="zh-CN" sz="1050" dirty="0">
                <a:latin typeface="+mj-lt"/>
              </a:rPr>
              <a:t>》</a:t>
            </a:r>
            <a:r>
              <a:rPr lang="zh-CN" altLang="en-US" sz="1050" dirty="0">
                <a:latin typeface="+mj-lt"/>
              </a:rPr>
              <a:t>（</a:t>
            </a:r>
            <a:r>
              <a:rPr lang="en-US" altLang="zh-CN" sz="1050" dirty="0">
                <a:latin typeface="+mj-lt"/>
              </a:rPr>
              <a:t>KV 623</a:t>
            </a:r>
            <a:r>
              <a:rPr lang="zh-CN" altLang="en-US" sz="1050" dirty="0">
                <a:latin typeface="+mj-lt"/>
              </a:rPr>
              <a:t>）中，他告诫他的同伴们要克服“嫉妒、贪婪、诽谤”，恢复早先的和谐，反思实际目标。 这听起来像是对萨拉斯特罗的提醒，它说：“这位神灵的全能并不依赖于喧嚣、辉煌和虚张声势，不，它悄悄地称量和祝福人类。”</a:t>
            </a:r>
            <a:r>
              <a:rPr lang="en-US" altLang="zh-CN" sz="1050" dirty="0">
                <a:latin typeface="+mj-lt"/>
              </a:rPr>
              <a:t>1791 </a:t>
            </a:r>
            <a:r>
              <a:rPr lang="zh-CN" altLang="en-US" sz="1050" dirty="0">
                <a:latin typeface="+mj-lt"/>
              </a:rPr>
              <a:t>年的政治形势也是对共济会的人道主义目标是众所周知的。 这部歌剧的早期作品非常精确地遵循剧本的舞台方向，被理解为对政治局势的寓言解释。 但很快，一种普遍的人道主义情绪就盛行起来，在这种情绪中，对黑夜与光明、邪恶与善良的粗暴并置的仔细区分不得不让位。 辛克尔在美学上大胆、童话般浪漫的概念无疑是划时代的。 但当继任者越来越多地向一种不朽的东方主义致敬时，它也被误解了，而在这种东方主义中，歌剧的启发性内容往往会丢失。 </a:t>
            </a:r>
            <a:r>
              <a:rPr lang="en-US" altLang="zh-CN" sz="1050" dirty="0">
                <a:latin typeface="+mj-lt"/>
              </a:rPr>
              <a:t>19</a:t>
            </a:r>
            <a:r>
              <a:rPr lang="zh-CN" altLang="en-US" sz="1050" dirty="0">
                <a:latin typeface="+mj-lt"/>
              </a:rPr>
              <a:t>世纪上半叶，共济会在德国许多州（尤其是德国南部）和奥地利被取缔，因此现场不得不中和。 埃及时尚提供了最好的选择。 虽然“魔笛”最初使用某些平行形式的共济会和埃及神秘作为一个共同的形象，但它现在无意中帮助为埃及时尚铺平了道路，这种时尚在 </a:t>
            </a:r>
            <a:r>
              <a:rPr lang="en-US" altLang="zh-CN" sz="1050" dirty="0">
                <a:latin typeface="+mj-lt"/>
              </a:rPr>
              <a:t>19 </a:t>
            </a:r>
            <a:r>
              <a:rPr lang="zh-CN" altLang="en-US" sz="1050" dirty="0">
                <a:latin typeface="+mj-lt"/>
              </a:rPr>
              <a:t>世纪变得如此占主导地位，以至于它强调共济会的具体方面受到威胁完全黯然失色。 她觉得自己就像魔法师的学徒，再也不知道如何驯服他召唤的灵魂。</a:t>
            </a:r>
            <a:endParaRPr lang="en-US" sz="1050" dirty="0">
              <a:latin typeface="+mj-lt"/>
            </a:endParaRPr>
          </a:p>
        </p:txBody>
      </p:sp>
    </p:spTree>
    <p:extLst>
      <p:ext uri="{BB962C8B-B14F-4D97-AF65-F5344CB8AC3E}">
        <p14:creationId xmlns:p14="http://schemas.microsoft.com/office/powerpoint/2010/main" val="14167269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0C6F1A50-01D0-D598-2C2C-2BF97FAFED91}"/>
              </a:ext>
            </a:extLst>
          </p:cNvPr>
          <p:cNvPicPr>
            <a:picLocks noChangeAspect="1"/>
          </p:cNvPicPr>
          <p:nvPr/>
        </p:nvPicPr>
        <p:blipFill>
          <a:blip r:embed="rId2"/>
          <a:stretch>
            <a:fillRect/>
          </a:stretch>
        </p:blipFill>
        <p:spPr>
          <a:xfrm>
            <a:off x="301411" y="257814"/>
            <a:ext cx="3190875" cy="1247775"/>
          </a:xfrm>
          <a:prstGeom prst="rect">
            <a:avLst/>
          </a:prstGeom>
        </p:spPr>
      </p:pic>
      <p:sp>
        <p:nvSpPr>
          <p:cNvPr id="5" name="Textfeld 4">
            <a:extLst>
              <a:ext uri="{FF2B5EF4-FFF2-40B4-BE49-F238E27FC236}">
                <a16:creationId xmlns:a16="http://schemas.microsoft.com/office/drawing/2014/main" id="{8A8AFBFF-DC3A-AC80-6468-6002443DE26A}"/>
              </a:ext>
            </a:extLst>
          </p:cNvPr>
          <p:cNvSpPr txBox="1"/>
          <p:nvPr/>
        </p:nvSpPr>
        <p:spPr>
          <a:xfrm>
            <a:off x="301411" y="1505589"/>
            <a:ext cx="2946974" cy="5170646"/>
          </a:xfrm>
          <a:prstGeom prst="rect">
            <a:avLst/>
          </a:prstGeom>
          <a:noFill/>
        </p:spPr>
        <p:txBody>
          <a:bodyPr wrap="square">
            <a:spAutoFit/>
          </a:bodyPr>
          <a:lstStyle/>
          <a:p>
            <a:pPr algn="just"/>
            <a:r>
              <a:rPr lang="en-US" sz="1100" dirty="0"/>
              <a:t>“</a:t>
            </a:r>
            <a:r>
              <a:rPr lang="en-US" sz="1100" dirty="0" err="1"/>
              <a:t>莫扎特最伟大的作品仍然是《魔笛</a:t>
            </a:r>
            <a:r>
              <a:rPr lang="en-US" sz="1100" dirty="0"/>
              <a:t>》，”</a:t>
            </a:r>
            <a:r>
              <a:rPr lang="en-US" sz="1100" dirty="0" err="1"/>
              <a:t>贝多芬说</a:t>
            </a:r>
            <a:r>
              <a:rPr lang="en-US" sz="1100" dirty="0"/>
              <a:t>。 </a:t>
            </a:r>
            <a:r>
              <a:rPr lang="en-US" sz="1100" dirty="0" err="1"/>
              <a:t>剧本实现了他对表面绝对性的假设</a:t>
            </a:r>
            <a:r>
              <a:rPr lang="en-US" sz="1100" dirty="0"/>
              <a:t>：“</a:t>
            </a:r>
            <a:r>
              <a:rPr lang="en-US" sz="1100" dirty="0" err="1"/>
              <a:t>它必须是道德的、令人振奋的</a:t>
            </a:r>
            <a:r>
              <a:rPr lang="en-US" sz="1100" dirty="0"/>
              <a:t>。” ’《</a:t>
            </a:r>
            <a:r>
              <a:rPr lang="en-US" sz="1100" dirty="0" err="1"/>
              <a:t>魔笛》向他许诺了《费德里奥</a:t>
            </a:r>
            <a:r>
              <a:rPr lang="en-US" sz="1100" dirty="0"/>
              <a:t>》。 </a:t>
            </a:r>
            <a:r>
              <a:rPr lang="en-US" sz="1100" dirty="0" err="1"/>
              <a:t>最初在那里被讲述的人性化身躺在莱昂诺尔的脚下，成为一个未被认出的囚犯</a:t>
            </a:r>
            <a:r>
              <a:rPr lang="en-US" sz="1100" dirty="0"/>
              <a:t>； </a:t>
            </a:r>
            <a:r>
              <a:rPr lang="en-US" sz="1100" dirty="0" err="1"/>
              <a:t>他在最狭窄的地牢中的无能为力需要从她那里突破到宇宙</a:t>
            </a:r>
            <a:r>
              <a:rPr lang="en-US" sz="1100" dirty="0"/>
              <a:t>。 </a:t>
            </a:r>
            <a:r>
              <a:rPr lang="en-US" sz="1100" dirty="0" err="1"/>
              <a:t>Leonore</a:t>
            </a:r>
            <a:r>
              <a:rPr lang="en-US" sz="1100" dirty="0"/>
              <a:t> </a:t>
            </a:r>
            <a:r>
              <a:rPr lang="en-US" sz="1100" dirty="0" err="1"/>
              <a:t>想要帮助她丈夫的私下冲动被绝对的命令激起，并扩展到包括整个世界</a:t>
            </a:r>
            <a:r>
              <a:rPr lang="en-US" sz="1100" dirty="0"/>
              <a:t>：“</a:t>
            </a:r>
            <a:r>
              <a:rPr lang="en-US" sz="1100" dirty="0" err="1"/>
              <a:t>无论你是谁，我都想拯救你</a:t>
            </a:r>
            <a:r>
              <a:rPr lang="en-US" sz="1100" dirty="0"/>
              <a:t>。”</a:t>
            </a:r>
            <a:r>
              <a:rPr lang="en-US" sz="1100" dirty="0" err="1"/>
              <a:t>魔笛</a:t>
            </a:r>
            <a:r>
              <a:rPr lang="en-US" sz="1100" dirty="0"/>
              <a:t>«-</a:t>
            </a:r>
            <a:r>
              <a:rPr lang="en-US" sz="1100" dirty="0" err="1"/>
              <a:t>分离人类</a:t>
            </a:r>
            <a:r>
              <a:rPr lang="en-US" sz="1100" dirty="0"/>
              <a:t>/</a:t>
            </a:r>
            <a:r>
              <a:rPr lang="en-US" sz="1100" dirty="0" err="1"/>
              <a:t>怪物的灭亡</a:t>
            </a:r>
            <a:r>
              <a:rPr lang="en-US" sz="1100" dirty="0"/>
              <a:t>； </a:t>
            </a:r>
            <a:r>
              <a:rPr lang="en-US" sz="1100" dirty="0" err="1"/>
              <a:t>不是命令自己的太阳的光线驱散地牢</a:t>
            </a:r>
            <a:r>
              <a:rPr lang="en-US" sz="1100" dirty="0"/>
              <a:t> - </a:t>
            </a:r>
            <a:r>
              <a:rPr lang="en-US" sz="1100" dirty="0" err="1"/>
              <a:t>夜晚</a:t>
            </a:r>
            <a:r>
              <a:rPr lang="en-US" sz="1100" dirty="0"/>
              <a:t>。 </a:t>
            </a:r>
            <a:r>
              <a:rPr lang="en-US" sz="1100" dirty="0" err="1"/>
              <a:t>光完全来自于想法的突然闪电般的跳跃，在</a:t>
            </a:r>
            <a:r>
              <a:rPr lang="en-US" sz="1100" dirty="0"/>
              <a:t> </a:t>
            </a:r>
            <a:r>
              <a:rPr lang="en-US" sz="1100" dirty="0" err="1"/>
              <a:t>Leonore</a:t>
            </a:r>
            <a:r>
              <a:rPr lang="en-US" sz="1100" dirty="0"/>
              <a:t> </a:t>
            </a:r>
            <a:r>
              <a:rPr lang="en-US" sz="1100" dirty="0" err="1"/>
              <a:t>的决定中</a:t>
            </a:r>
            <a:r>
              <a:rPr lang="en-US" sz="1100" dirty="0"/>
              <a:t>，“</a:t>
            </a:r>
            <a:r>
              <a:rPr lang="en-US" sz="1100" dirty="0" err="1"/>
              <a:t>你”和“我”以最高的普遍性将那些留给自己设备的个体短路</a:t>
            </a:r>
            <a:r>
              <a:rPr lang="en-US" sz="1100" dirty="0"/>
              <a:t>。 </a:t>
            </a:r>
            <a:r>
              <a:rPr lang="en-US" sz="1100" dirty="0" err="1"/>
              <a:t>但是自我与每个受苦者的团结在世界上创造了一个新的裂痕：莱奥诺雷的希望愿景以同样的象征性严厉（D小调</a:t>
            </a:r>
            <a:r>
              <a:rPr lang="en-US" sz="1100" dirty="0"/>
              <a:t>/ </a:t>
            </a:r>
            <a:r>
              <a:rPr lang="en-US" sz="1100" dirty="0" err="1"/>
              <a:t>E大调）来对抗皮萨罗的暴虐暴行，就像萨拉斯特罗的宽恕之歌对抗女王的报复一样咏叹调</a:t>
            </a:r>
            <a:r>
              <a:rPr lang="en-US" sz="1100" dirty="0"/>
              <a:t>。 </a:t>
            </a:r>
            <a:r>
              <a:rPr lang="en-US" sz="1100" dirty="0" err="1"/>
              <a:t>制度权力现在更像是一个险恶的阴谋，一个反对它的阴谋，作为光明未来的救赎</a:t>
            </a:r>
            <a:r>
              <a:rPr lang="en-US" sz="1100" dirty="0"/>
              <a:t>。 《</a:t>
            </a:r>
            <a:r>
              <a:rPr lang="en-US" sz="1100" dirty="0" err="1"/>
              <a:t>魔笛》中摩尼教式的自以为是，并没有被费德里奥所平息，而是被强化为对现实的最后审判，检察官和法官将成为审判的主体</a:t>
            </a:r>
            <a:r>
              <a:rPr lang="en-US" sz="1100" dirty="0"/>
              <a:t>。 然而，救赎本身已经在悲情和具体中奇妙地成长，因为它不再存在于入门者的知识垄断中，存在于人类教育者对权力的要求中，而是存在于对不公正说不的内心的确定性中。 </a:t>
            </a:r>
            <a:r>
              <a:rPr lang="en-US" sz="1100" dirty="0" err="1"/>
              <a:t>你的行为叫做抵抗</a:t>
            </a:r>
            <a:r>
              <a:rPr lang="en-US" sz="1100" dirty="0"/>
              <a:t>。 </a:t>
            </a:r>
            <a:r>
              <a:rPr lang="en-US" sz="1100" dirty="0" err="1"/>
              <a:t>贝多芬也从《魔笛》中预示的《魔笛》中找到了这样的飞跃</a:t>
            </a:r>
            <a:r>
              <a:rPr lang="en-US" sz="1100" dirty="0"/>
              <a:t>。</a:t>
            </a:r>
          </a:p>
        </p:txBody>
      </p:sp>
      <p:sp>
        <p:nvSpPr>
          <p:cNvPr id="7" name="Textfeld 6">
            <a:extLst>
              <a:ext uri="{FF2B5EF4-FFF2-40B4-BE49-F238E27FC236}">
                <a16:creationId xmlns:a16="http://schemas.microsoft.com/office/drawing/2014/main" id="{AFEF8841-15AF-BEEF-E937-48E961E19A72}"/>
              </a:ext>
            </a:extLst>
          </p:cNvPr>
          <p:cNvSpPr txBox="1"/>
          <p:nvPr/>
        </p:nvSpPr>
        <p:spPr>
          <a:xfrm>
            <a:off x="3421498" y="1505589"/>
            <a:ext cx="6472237" cy="4324261"/>
          </a:xfrm>
          <a:prstGeom prst="rect">
            <a:avLst/>
          </a:prstGeom>
          <a:noFill/>
        </p:spPr>
        <p:txBody>
          <a:bodyPr wrap="square">
            <a:spAutoFit/>
          </a:bodyPr>
          <a:lstStyle/>
          <a:p>
            <a:r>
              <a:rPr lang="en-US" sz="1100" dirty="0" err="1"/>
              <a:t>劫夫救劫，冥夫救妻，是戏曲最古老的寓言和构想</a:t>
            </a:r>
            <a:r>
              <a:rPr lang="en-US" sz="1100" dirty="0"/>
              <a:t>。 </a:t>
            </a:r>
            <a:r>
              <a:rPr lang="en-US" sz="1100" dirty="0" err="1"/>
              <a:t>显然，莫扎特在他的</a:t>
            </a:r>
            <a:r>
              <a:rPr lang="en-US" sz="1100" dirty="0"/>
              <a:t> Singspiel </a:t>
            </a:r>
            <a:r>
              <a:rPr lang="en-US" sz="1100" dirty="0" err="1"/>
              <a:t>剧本中采用了</a:t>
            </a:r>
            <a:r>
              <a:rPr lang="en-US" sz="1100" dirty="0"/>
              <a:t> Orpheus </a:t>
            </a:r>
            <a:r>
              <a:rPr lang="en-US" sz="1100" dirty="0" err="1"/>
              <a:t>方案：Belmonte</a:t>
            </a:r>
            <a:r>
              <a:rPr lang="en-US" sz="1100" dirty="0"/>
              <a:t> </a:t>
            </a:r>
            <a:r>
              <a:rPr lang="en-US" sz="1100" dirty="0" err="1"/>
              <a:t>应该从囚禁中绑架</a:t>
            </a:r>
            <a:r>
              <a:rPr lang="en-US" sz="1100" dirty="0"/>
              <a:t> </a:t>
            </a:r>
            <a:r>
              <a:rPr lang="en-US" sz="1100" dirty="0" err="1"/>
              <a:t>Konstanze，Tamino</a:t>
            </a:r>
            <a:r>
              <a:rPr lang="en-US" sz="1100" dirty="0"/>
              <a:t> </a:t>
            </a:r>
            <a:r>
              <a:rPr lang="en-US" sz="1100" dirty="0" err="1"/>
              <a:t>Pamina。但是当童谣中的</a:t>
            </a:r>
            <a:r>
              <a:rPr lang="en-US" sz="1100" dirty="0"/>
              <a:t> Orpheus </a:t>
            </a:r>
            <a:r>
              <a:rPr lang="en-US" sz="1100" dirty="0" err="1"/>
              <a:t>词在恐怖之门响起时</a:t>
            </a:r>
            <a:r>
              <a:rPr lang="en-US" sz="1100" dirty="0"/>
              <a:t>，»</a:t>
            </a:r>
            <a:r>
              <a:rPr lang="en-US" sz="1100" dirty="0" err="1"/>
              <a:t>我们走过语气</a:t>
            </a:r>
            <a:r>
              <a:rPr lang="en-US" sz="1100" dirty="0"/>
              <a:t>/</a:t>
            </a:r>
            <a:r>
              <a:rPr lang="en-US" sz="1100" dirty="0" err="1"/>
              <a:t>欢快地度过死亡的黑夜</a:t>
            </a:r>
            <a:r>
              <a:rPr lang="en-US" sz="1100" dirty="0"/>
              <a:t>«，</a:t>
            </a:r>
            <a:r>
              <a:rPr lang="en-US" sz="1100" dirty="0" err="1"/>
              <a:t>像假释一样领衔二重唱的不再是塔米诺，而是帕米娜</a:t>
            </a:r>
            <a:r>
              <a:rPr lang="en-US" sz="1100" dirty="0"/>
              <a:t>。 </a:t>
            </a:r>
            <a:r>
              <a:rPr lang="en-US" sz="1100" dirty="0" err="1"/>
              <a:t>与男性启蒙、男性解放女性的官方寓言相反，一种新的、秘密的行动盛行：被拯救者成为拯救者</a:t>
            </a:r>
            <a:r>
              <a:rPr lang="en-US" sz="1100" dirty="0"/>
              <a:t>。 </a:t>
            </a:r>
            <a:r>
              <a:rPr lang="en-US" sz="1100" dirty="0" err="1"/>
              <a:t>贝多芬的反抗戏剧表达了莫扎特试炼童话的秘密</a:t>
            </a:r>
            <a:r>
              <a:rPr lang="en-US" sz="1100" dirty="0"/>
              <a:t>——</a:t>
            </a:r>
            <a:r>
              <a:rPr lang="en-US" sz="1100" dirty="0" err="1"/>
              <a:t>从而改变了歌剧的基本格局</a:t>
            </a:r>
            <a:r>
              <a:rPr lang="en-US" sz="1100" dirty="0"/>
              <a:t>。 </a:t>
            </a:r>
            <a:r>
              <a:rPr lang="en-US" sz="1100" dirty="0" err="1"/>
              <a:t>贝多芬想称其为“Leonore”的英雄人物“Fidelio”是一个女人，而不是男人</a:t>
            </a:r>
            <a:r>
              <a:rPr lang="en-US" sz="1100" dirty="0"/>
              <a:t>。 </a:t>
            </a:r>
            <a:r>
              <a:rPr lang="en-US" sz="1100" dirty="0" err="1"/>
              <a:t>在自发性而不是更高的智慧和方向的指导下，她渴望帕米娜，而不是塔米诺</a:t>
            </a:r>
            <a:r>
              <a:rPr lang="en-US" sz="1100" dirty="0"/>
              <a:t>。 – </a:t>
            </a:r>
            <a:r>
              <a:rPr lang="en-US" sz="1100" dirty="0" err="1"/>
              <a:t>莱昂诺尔称赞帕米娜的与其说是文字和行为，不如说是她的声音</a:t>
            </a:r>
            <a:r>
              <a:rPr lang="en-US" sz="1100" dirty="0"/>
              <a:t>。 </a:t>
            </a:r>
            <a:r>
              <a:rPr lang="en-US" sz="1100" dirty="0" err="1"/>
              <a:t>他们的风格充满流动的气息，使女人、灵魂和身体合而为一，完全呈现</a:t>
            </a:r>
            <a:r>
              <a:rPr lang="en-US" sz="1100" dirty="0"/>
              <a:t>。 在危险的房间里，女人声音的呼吸给了我们唯一的、毫无防备的、大胆的保证，即一个圆满的结局是可能的：同意最终将超越所有的折磨和对缓刑的怀疑。 </a:t>
            </a:r>
            <a:r>
              <a:rPr lang="en-US" sz="1100" dirty="0" err="1"/>
              <a:t>然而，Leonore</a:t>
            </a:r>
            <a:r>
              <a:rPr lang="en-US" sz="1100" dirty="0"/>
              <a:t> 的风格继续着，不耐烦，对未来的兴奋，帕米娜伟大的朗诵弧线，第一部“魔笛”结局中主题的早期再现：“真相，即使是犯罪”的自我发现》，《</a:t>
            </a:r>
            <a:r>
              <a:rPr lang="en-US" sz="1100" dirty="0" err="1"/>
              <a:t>主啊，我是罪人》的死亡献祭</a:t>
            </a:r>
            <a:r>
              <a:rPr lang="en-US" sz="1100" dirty="0"/>
              <a:t>。 </a:t>
            </a:r>
            <a:r>
              <a:rPr lang="en-US" sz="1100" dirty="0" err="1"/>
              <a:t>自我发现和死亡的提议承载着新的歌曲，新的情节</a:t>
            </a:r>
            <a:r>
              <a:rPr lang="en-US" sz="1100" dirty="0"/>
              <a:t>。 </a:t>
            </a:r>
            <a:r>
              <a:rPr lang="en-US" sz="1100" dirty="0" err="1"/>
              <a:t>他们扭转了危机：团结在一个新的、主观的救赎仪式中</a:t>
            </a:r>
            <a:r>
              <a:rPr lang="en-US" sz="1100" dirty="0"/>
              <a:t>。 </a:t>
            </a:r>
            <a:r>
              <a:rPr lang="en-US" sz="1100" dirty="0" err="1"/>
              <a:t>帕米娜发现自己的真相和帕米娜经历三场死亡的旅程在整个歌剧中交织在一起</a:t>
            </a:r>
            <a:r>
              <a:rPr lang="en-US" sz="1100" dirty="0"/>
              <a:t>。 </a:t>
            </a:r>
            <a:r>
              <a:rPr lang="en-US" sz="1100" dirty="0" err="1"/>
              <a:t>它们在第一个结局的那些弧线中一起开始，在第二个结局中一起结束：在那里，在年轻人的呼唤之后</a:t>
            </a:r>
            <a:r>
              <a:rPr lang="en-US" sz="1100" dirty="0"/>
              <a:t>，“</a:t>
            </a:r>
            <a:r>
              <a:rPr lang="en-US" sz="1100" dirty="0" err="1"/>
              <a:t>这里是恐怖之门</a:t>
            </a:r>
            <a:r>
              <a:rPr lang="en-US" sz="1100" dirty="0"/>
              <a:t>，/</a:t>
            </a:r>
            <a:r>
              <a:rPr lang="en-US" sz="1100" dirty="0" err="1"/>
              <a:t>痛苦和死亡降临在我身上</a:t>
            </a:r>
            <a:r>
              <a:rPr lang="en-US" sz="1100" dirty="0"/>
              <a:t>，”</a:t>
            </a:r>
            <a:r>
              <a:rPr lang="en-US" sz="1100" dirty="0" err="1"/>
              <a:t>女孩的声音在主导的第七个旋律中盘旋和弦，飘落寻找，然后坚定地迈向最后一段</a:t>
            </a:r>
            <a:r>
              <a:rPr lang="en-US" sz="1100" dirty="0"/>
              <a:t>，»I will be everywhere / By your side。 / – </a:t>
            </a:r>
            <a:r>
              <a:rPr lang="en-US" sz="1100" dirty="0" err="1"/>
              <a:t>我自己会带领你</a:t>
            </a:r>
            <a:r>
              <a:rPr lang="en-US" sz="1100" dirty="0"/>
              <a:t>......« </a:t>
            </a:r>
            <a:r>
              <a:rPr lang="en-US" sz="1100" dirty="0" err="1"/>
              <a:t>对死亡的反抗，对死亡的厌倦，之后是帕米娜与“人类真正、最好的朋友”的第三次也是最后一次会面</a:t>
            </a:r>
            <a:r>
              <a:rPr lang="en-US" sz="1100" dirty="0"/>
              <a:t>。 现在她面对他，带着自我牺牲的武装，带着熟悉的镇定，他给出了奇迹般的见证，而不是为了逝去，而是为了那个已经决定了自己的自我的存在。 - </a:t>
            </a:r>
            <a:r>
              <a:rPr lang="en-US" sz="1100" dirty="0" err="1"/>
              <a:t>帕米娜</a:t>
            </a:r>
            <a:r>
              <a:rPr lang="en-US" sz="1100" dirty="0"/>
              <a:t> (Pamina) </a:t>
            </a:r>
            <a:r>
              <a:rPr lang="en-US" sz="1100" dirty="0" err="1"/>
              <a:t>的最后一段“段落”仪式将很难破译，因为她的话语简单，她思想年轻的自我意识，她的歌声透明</a:t>
            </a:r>
            <a:r>
              <a:rPr lang="en-US" sz="1100" dirty="0"/>
              <a:t>——如果不仅是她的继任者莱奥诺雷，还有她的前任伊菲吉都来了她的帮助：这一位具有语言发展的优雅精神天赋，就像那些在音乐中具有凝聚力、物质化的表现力一样。 </a:t>
            </a:r>
            <a:r>
              <a:rPr lang="en-US" sz="1100" dirty="0" err="1"/>
              <a:t>只有三位一体的伊菲格尼亚</a:t>
            </a:r>
            <a:r>
              <a:rPr lang="en-US" sz="1100" dirty="0"/>
              <a:t>/</a:t>
            </a:r>
            <a:r>
              <a:rPr lang="en-US" sz="1100" dirty="0" err="1"/>
              <a:t>帕米娜</a:t>
            </a:r>
            <a:r>
              <a:rPr lang="en-US" sz="1100" dirty="0"/>
              <a:t>/</a:t>
            </a:r>
            <a:r>
              <a:rPr lang="en-US" sz="1100" dirty="0" err="1"/>
              <a:t>莱昂诺尔将女性作为救世主明显地置于德国古典主义的中间，怀疑人类的自由必须保持欺骗性，尽管她的意思是人是主体，但主体是男人</a:t>
            </a:r>
            <a:r>
              <a:rPr lang="en-US" sz="1100" dirty="0"/>
              <a:t>。 只有女性人物才能教会歌德、莫扎特、贝多芬承认自主权不允许选择英雄，而只能选择最弱的生物作为起点和支持：自决不是排他性的，而是空洞的救赎形式。</a:t>
            </a:r>
          </a:p>
        </p:txBody>
      </p:sp>
    </p:spTree>
    <p:extLst>
      <p:ext uri="{BB962C8B-B14F-4D97-AF65-F5344CB8AC3E}">
        <p14:creationId xmlns:p14="http://schemas.microsoft.com/office/powerpoint/2010/main" val="3557067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descr="Ein Bild, das Text, drinnen, stehend, dunkel enthält.&#10;&#10;Automatisch generierte Beschreibung">
            <a:extLst>
              <a:ext uri="{FF2B5EF4-FFF2-40B4-BE49-F238E27FC236}">
                <a16:creationId xmlns:a16="http://schemas.microsoft.com/office/drawing/2014/main" id="{1C7F3E18-0C9C-25CD-8667-0B8BE20F7C72}"/>
              </a:ext>
            </a:extLst>
          </p:cNvPr>
          <p:cNvPicPr>
            <a:picLocks noChangeAspect="1"/>
          </p:cNvPicPr>
          <p:nvPr/>
        </p:nvPicPr>
        <p:blipFill rotWithShape="1">
          <a:blip r:embed="rId2">
            <a:extLst>
              <a:ext uri="{28A0092B-C50C-407E-A947-70E740481C1C}">
                <a14:useLocalDpi xmlns:a14="http://schemas.microsoft.com/office/drawing/2010/main" val="0"/>
              </a:ext>
            </a:extLst>
          </a:blip>
          <a:srcRect r="2" b="14052"/>
          <a:stretch/>
        </p:blipFill>
        <p:spPr>
          <a:xfrm>
            <a:off x="3650916" y="243"/>
            <a:ext cx="6255084" cy="3346705"/>
          </a:xfrm>
          <a:custGeom>
            <a:avLst/>
            <a:gdLst/>
            <a:ahLst/>
            <a:cxnLst/>
            <a:rect l="l" t="t" r="r" b="b"/>
            <a:pathLst>
              <a:path w="7698564" h="3346705">
                <a:moveTo>
                  <a:pt x="1549963" y="0"/>
                </a:moveTo>
                <a:lnTo>
                  <a:pt x="1555540" y="0"/>
                </a:lnTo>
                <a:lnTo>
                  <a:pt x="2621768" y="0"/>
                </a:lnTo>
                <a:lnTo>
                  <a:pt x="6451640" y="0"/>
                </a:lnTo>
                <a:lnTo>
                  <a:pt x="6451640" y="479"/>
                </a:lnTo>
                <a:lnTo>
                  <a:pt x="7698564" y="479"/>
                </a:lnTo>
                <a:lnTo>
                  <a:pt x="7698564" y="3346705"/>
                </a:lnTo>
                <a:lnTo>
                  <a:pt x="0" y="3346705"/>
                </a:lnTo>
                <a:close/>
              </a:path>
            </a:pathLst>
          </a:custGeom>
        </p:spPr>
      </p:pic>
      <p:pic>
        <p:nvPicPr>
          <p:cNvPr id="7" name="Grafik 6" descr="Ein Bild, das Text enthält.&#10;&#10;Automatisch generierte Beschreibung">
            <a:extLst>
              <a:ext uri="{FF2B5EF4-FFF2-40B4-BE49-F238E27FC236}">
                <a16:creationId xmlns:a16="http://schemas.microsoft.com/office/drawing/2014/main" id="{7CF3244C-E3CF-E487-5DA3-0862FC25DA68}"/>
              </a:ext>
            </a:extLst>
          </p:cNvPr>
          <p:cNvPicPr>
            <a:picLocks noChangeAspect="1"/>
          </p:cNvPicPr>
          <p:nvPr/>
        </p:nvPicPr>
        <p:blipFill rotWithShape="1">
          <a:blip r:embed="rId3">
            <a:extLst>
              <a:ext uri="{28A0092B-C50C-407E-A947-70E740481C1C}">
                <a14:useLocalDpi xmlns:a14="http://schemas.microsoft.com/office/drawing/2010/main" val="0"/>
              </a:ext>
            </a:extLst>
          </a:blip>
          <a:srcRect l="11442" r="3" b="3"/>
          <a:stretch/>
        </p:blipFill>
        <p:spPr>
          <a:xfrm>
            <a:off x="20" y="10"/>
            <a:ext cx="4761065" cy="3346695"/>
          </a:xfrm>
          <a:custGeom>
            <a:avLst/>
            <a:gdLst/>
            <a:ahLst/>
            <a:cxnLst/>
            <a:rect l="l" t="t" r="r" b="b"/>
            <a:pathLst>
              <a:path w="5859797" h="3346705">
                <a:moveTo>
                  <a:pt x="0" y="0"/>
                </a:moveTo>
                <a:lnTo>
                  <a:pt x="5859797" y="0"/>
                </a:lnTo>
                <a:lnTo>
                  <a:pt x="4309834" y="3346705"/>
                </a:lnTo>
                <a:lnTo>
                  <a:pt x="4304257" y="3346705"/>
                </a:lnTo>
                <a:lnTo>
                  <a:pt x="3238029" y="3346705"/>
                </a:lnTo>
                <a:lnTo>
                  <a:pt x="0" y="3346705"/>
                </a:lnTo>
                <a:close/>
              </a:path>
            </a:pathLst>
          </a:custGeom>
        </p:spPr>
      </p:pic>
      <p:pic>
        <p:nvPicPr>
          <p:cNvPr id="9" name="Grafik 8" descr="Ein Bild, das Text, stehend, Person enthält.&#10;&#10;Automatisch generierte Beschreibung">
            <a:extLst>
              <a:ext uri="{FF2B5EF4-FFF2-40B4-BE49-F238E27FC236}">
                <a16:creationId xmlns:a16="http://schemas.microsoft.com/office/drawing/2014/main" id="{065E2A7F-91DE-005C-C183-A56E0ADE0533}"/>
              </a:ext>
            </a:extLst>
          </p:cNvPr>
          <p:cNvPicPr>
            <a:picLocks noChangeAspect="1"/>
          </p:cNvPicPr>
          <p:nvPr/>
        </p:nvPicPr>
        <p:blipFill rotWithShape="1">
          <a:blip r:embed="rId4">
            <a:extLst>
              <a:ext uri="{28A0092B-C50C-407E-A947-70E740481C1C}">
                <a14:useLocalDpi xmlns:a14="http://schemas.microsoft.com/office/drawing/2010/main" val="0"/>
              </a:ext>
            </a:extLst>
          </a:blip>
          <a:srcRect l="3670" r="8045" b="3"/>
          <a:stretch/>
        </p:blipFill>
        <p:spPr>
          <a:xfrm>
            <a:off x="5159447" y="3511295"/>
            <a:ext cx="4746553" cy="3346705"/>
          </a:xfrm>
          <a:custGeom>
            <a:avLst/>
            <a:gdLst/>
            <a:ahLst/>
            <a:cxnLst/>
            <a:rect l="l" t="t" r="r" b="b"/>
            <a:pathLst>
              <a:path w="5841911" h="3346705">
                <a:moveTo>
                  <a:pt x="1549963" y="0"/>
                </a:moveTo>
                <a:lnTo>
                  <a:pt x="1555540" y="0"/>
                </a:lnTo>
                <a:lnTo>
                  <a:pt x="2621768" y="0"/>
                </a:lnTo>
                <a:lnTo>
                  <a:pt x="5841911" y="0"/>
                </a:lnTo>
                <a:lnTo>
                  <a:pt x="5841911" y="3346705"/>
                </a:lnTo>
                <a:lnTo>
                  <a:pt x="0" y="3346705"/>
                </a:lnTo>
                <a:close/>
              </a:path>
            </a:pathLst>
          </a:custGeom>
        </p:spPr>
      </p:pic>
      <p:pic>
        <p:nvPicPr>
          <p:cNvPr id="5" name="Grafik 4" descr="Ein Bild, das Person enthält.&#10;&#10;Automatisch generierte Beschreibung">
            <a:extLst>
              <a:ext uri="{FF2B5EF4-FFF2-40B4-BE49-F238E27FC236}">
                <a16:creationId xmlns:a16="http://schemas.microsoft.com/office/drawing/2014/main" id="{D655DBE0-78CD-E188-F3D9-7E967185C924}"/>
              </a:ext>
            </a:extLst>
          </p:cNvPr>
          <p:cNvPicPr>
            <a:picLocks noChangeAspect="1"/>
          </p:cNvPicPr>
          <p:nvPr/>
        </p:nvPicPr>
        <p:blipFill rotWithShape="1">
          <a:blip r:embed="rId5">
            <a:extLst>
              <a:ext uri="{28A0092B-C50C-407E-A947-70E740481C1C}">
                <a14:useLocalDpi xmlns:a14="http://schemas.microsoft.com/office/drawing/2010/main" val="0"/>
              </a:ext>
            </a:extLst>
          </a:blip>
          <a:srcRect t="14050" r="2" b="2"/>
          <a:stretch/>
        </p:blipFill>
        <p:spPr>
          <a:xfrm>
            <a:off x="20" y="3511295"/>
            <a:ext cx="6255063" cy="3346705"/>
          </a:xfrm>
          <a:custGeom>
            <a:avLst/>
            <a:gdLst/>
            <a:ahLst/>
            <a:cxnLst/>
            <a:rect l="l" t="t" r="r" b="b"/>
            <a:pathLst>
              <a:path w="7698564" h="3346705">
                <a:moveTo>
                  <a:pt x="0" y="0"/>
                </a:moveTo>
                <a:lnTo>
                  <a:pt x="7698564" y="0"/>
                </a:lnTo>
                <a:lnTo>
                  <a:pt x="6148601" y="3346705"/>
                </a:lnTo>
                <a:lnTo>
                  <a:pt x="6143024" y="3346705"/>
                </a:lnTo>
                <a:lnTo>
                  <a:pt x="5076796" y="3346705"/>
                </a:lnTo>
                <a:lnTo>
                  <a:pt x="1246924" y="3346705"/>
                </a:lnTo>
                <a:lnTo>
                  <a:pt x="1246924" y="3346226"/>
                </a:lnTo>
                <a:lnTo>
                  <a:pt x="0" y="3346226"/>
                </a:lnTo>
                <a:close/>
              </a:path>
            </a:pathLst>
          </a:custGeom>
        </p:spPr>
      </p:pic>
    </p:spTree>
    <p:extLst>
      <p:ext uri="{BB962C8B-B14F-4D97-AF65-F5344CB8AC3E}">
        <p14:creationId xmlns:p14="http://schemas.microsoft.com/office/powerpoint/2010/main" val="4434375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871ACF6D-2251-AF3D-EF13-5771306ECF40}"/>
              </a:ext>
            </a:extLst>
          </p:cNvPr>
          <p:cNvPicPr>
            <a:picLocks noChangeAspect="1"/>
          </p:cNvPicPr>
          <p:nvPr/>
        </p:nvPicPr>
        <p:blipFill rotWithShape="1">
          <a:blip r:embed="rId2">
            <a:extLst>
              <a:ext uri="{28A0092B-C50C-407E-A947-70E740481C1C}">
                <a14:useLocalDpi xmlns:a14="http://schemas.microsoft.com/office/drawing/2010/main" val="0"/>
              </a:ext>
            </a:extLst>
          </a:blip>
          <a:srcRect t="14050" r="2" b="2"/>
          <a:stretch/>
        </p:blipFill>
        <p:spPr>
          <a:xfrm>
            <a:off x="3650916" y="243"/>
            <a:ext cx="6255084" cy="3346705"/>
          </a:xfrm>
          <a:custGeom>
            <a:avLst/>
            <a:gdLst/>
            <a:ahLst/>
            <a:cxnLst/>
            <a:rect l="l" t="t" r="r" b="b"/>
            <a:pathLst>
              <a:path w="7698564" h="3346705">
                <a:moveTo>
                  <a:pt x="1549963" y="0"/>
                </a:moveTo>
                <a:lnTo>
                  <a:pt x="1555540" y="0"/>
                </a:lnTo>
                <a:lnTo>
                  <a:pt x="2621768" y="0"/>
                </a:lnTo>
                <a:lnTo>
                  <a:pt x="6451640" y="0"/>
                </a:lnTo>
                <a:lnTo>
                  <a:pt x="6451640" y="479"/>
                </a:lnTo>
                <a:lnTo>
                  <a:pt x="7698564" y="479"/>
                </a:lnTo>
                <a:lnTo>
                  <a:pt x="7698564" y="3346705"/>
                </a:lnTo>
                <a:lnTo>
                  <a:pt x="0" y="3346705"/>
                </a:lnTo>
                <a:close/>
              </a:path>
            </a:pathLst>
          </a:custGeom>
        </p:spPr>
      </p:pic>
      <p:pic>
        <p:nvPicPr>
          <p:cNvPr id="9" name="Grafik 8" descr="Ein Bild, das Text enthält.&#10;&#10;Automatisch generierte Beschreibung">
            <a:extLst>
              <a:ext uri="{FF2B5EF4-FFF2-40B4-BE49-F238E27FC236}">
                <a16:creationId xmlns:a16="http://schemas.microsoft.com/office/drawing/2014/main" id="{1D1FCAD8-A9E0-04C8-53A9-3138B1A00161}"/>
              </a:ext>
            </a:extLst>
          </p:cNvPr>
          <p:cNvPicPr>
            <a:picLocks noChangeAspect="1"/>
          </p:cNvPicPr>
          <p:nvPr/>
        </p:nvPicPr>
        <p:blipFill rotWithShape="1">
          <a:blip r:embed="rId3">
            <a:extLst>
              <a:ext uri="{28A0092B-C50C-407E-A947-70E740481C1C}">
                <a14:useLocalDpi xmlns:a14="http://schemas.microsoft.com/office/drawing/2010/main" val="0"/>
              </a:ext>
            </a:extLst>
          </a:blip>
          <a:srcRect l="11442" r="3" b="3"/>
          <a:stretch/>
        </p:blipFill>
        <p:spPr>
          <a:xfrm>
            <a:off x="20" y="10"/>
            <a:ext cx="4761065" cy="3346695"/>
          </a:xfrm>
          <a:custGeom>
            <a:avLst/>
            <a:gdLst/>
            <a:ahLst/>
            <a:cxnLst/>
            <a:rect l="l" t="t" r="r" b="b"/>
            <a:pathLst>
              <a:path w="5859797" h="3346705">
                <a:moveTo>
                  <a:pt x="0" y="0"/>
                </a:moveTo>
                <a:lnTo>
                  <a:pt x="5859797" y="0"/>
                </a:lnTo>
                <a:lnTo>
                  <a:pt x="4309834" y="3346705"/>
                </a:lnTo>
                <a:lnTo>
                  <a:pt x="4304257" y="3346705"/>
                </a:lnTo>
                <a:lnTo>
                  <a:pt x="3238029" y="3346705"/>
                </a:lnTo>
                <a:lnTo>
                  <a:pt x="0" y="3346705"/>
                </a:lnTo>
                <a:close/>
              </a:path>
            </a:pathLst>
          </a:custGeom>
        </p:spPr>
      </p:pic>
      <p:pic>
        <p:nvPicPr>
          <p:cNvPr id="5" name="Grafik 4" descr="Ein Bild, das Nachthimmel enthält.&#10;&#10;Automatisch generierte Beschreibung">
            <a:extLst>
              <a:ext uri="{FF2B5EF4-FFF2-40B4-BE49-F238E27FC236}">
                <a16:creationId xmlns:a16="http://schemas.microsoft.com/office/drawing/2014/main" id="{7A3C1E8B-C525-14DA-99E3-76C8CD3252E9}"/>
              </a:ext>
            </a:extLst>
          </p:cNvPr>
          <p:cNvPicPr>
            <a:picLocks noChangeAspect="1"/>
          </p:cNvPicPr>
          <p:nvPr/>
        </p:nvPicPr>
        <p:blipFill rotWithShape="1">
          <a:blip r:embed="rId4">
            <a:extLst>
              <a:ext uri="{28A0092B-C50C-407E-A947-70E740481C1C}">
                <a14:useLocalDpi xmlns:a14="http://schemas.microsoft.com/office/drawing/2010/main" val="0"/>
              </a:ext>
            </a:extLst>
          </a:blip>
          <a:srcRect l="11712" r="3" b="3"/>
          <a:stretch/>
        </p:blipFill>
        <p:spPr>
          <a:xfrm>
            <a:off x="5159447" y="3511295"/>
            <a:ext cx="4746553" cy="3346705"/>
          </a:xfrm>
          <a:custGeom>
            <a:avLst/>
            <a:gdLst/>
            <a:ahLst/>
            <a:cxnLst/>
            <a:rect l="l" t="t" r="r" b="b"/>
            <a:pathLst>
              <a:path w="5841911" h="3346705">
                <a:moveTo>
                  <a:pt x="1549963" y="0"/>
                </a:moveTo>
                <a:lnTo>
                  <a:pt x="1555540" y="0"/>
                </a:lnTo>
                <a:lnTo>
                  <a:pt x="2621768" y="0"/>
                </a:lnTo>
                <a:lnTo>
                  <a:pt x="5841911" y="0"/>
                </a:lnTo>
                <a:lnTo>
                  <a:pt x="5841911" y="3346705"/>
                </a:lnTo>
                <a:lnTo>
                  <a:pt x="0" y="3346705"/>
                </a:lnTo>
                <a:close/>
              </a:path>
            </a:pathLst>
          </a:custGeom>
        </p:spPr>
      </p:pic>
      <p:pic>
        <p:nvPicPr>
          <p:cNvPr id="7" name="Grafik 6">
            <a:extLst>
              <a:ext uri="{FF2B5EF4-FFF2-40B4-BE49-F238E27FC236}">
                <a16:creationId xmlns:a16="http://schemas.microsoft.com/office/drawing/2014/main" id="{BB9E9A80-9DBC-EB51-A621-12F83658BDB3}"/>
              </a:ext>
            </a:extLst>
          </p:cNvPr>
          <p:cNvPicPr>
            <a:picLocks noChangeAspect="1"/>
          </p:cNvPicPr>
          <p:nvPr/>
        </p:nvPicPr>
        <p:blipFill rotWithShape="1">
          <a:blip r:embed="rId5">
            <a:extLst>
              <a:ext uri="{28A0092B-C50C-407E-A947-70E740481C1C}">
                <a14:useLocalDpi xmlns:a14="http://schemas.microsoft.com/office/drawing/2010/main" val="0"/>
              </a:ext>
            </a:extLst>
          </a:blip>
          <a:srcRect t="9973" r="2" b="4079"/>
          <a:stretch/>
        </p:blipFill>
        <p:spPr>
          <a:xfrm>
            <a:off x="20" y="3511295"/>
            <a:ext cx="6255063" cy="3346705"/>
          </a:xfrm>
          <a:custGeom>
            <a:avLst/>
            <a:gdLst/>
            <a:ahLst/>
            <a:cxnLst/>
            <a:rect l="l" t="t" r="r" b="b"/>
            <a:pathLst>
              <a:path w="7698564" h="3346705">
                <a:moveTo>
                  <a:pt x="0" y="0"/>
                </a:moveTo>
                <a:lnTo>
                  <a:pt x="7698564" y="0"/>
                </a:lnTo>
                <a:lnTo>
                  <a:pt x="6148601" y="3346705"/>
                </a:lnTo>
                <a:lnTo>
                  <a:pt x="6143024" y="3346705"/>
                </a:lnTo>
                <a:lnTo>
                  <a:pt x="5076796" y="3346705"/>
                </a:lnTo>
                <a:lnTo>
                  <a:pt x="1246924" y="3346705"/>
                </a:lnTo>
                <a:lnTo>
                  <a:pt x="1246924" y="3346226"/>
                </a:lnTo>
                <a:lnTo>
                  <a:pt x="0" y="3346226"/>
                </a:lnTo>
                <a:close/>
              </a:path>
            </a:pathLst>
          </a:custGeom>
        </p:spPr>
      </p:pic>
    </p:spTree>
    <p:extLst>
      <p:ext uri="{BB962C8B-B14F-4D97-AF65-F5344CB8AC3E}">
        <p14:creationId xmlns:p14="http://schemas.microsoft.com/office/powerpoint/2010/main" val="32563072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descr="Ein Bild, das gefüttert, ausgestaltet, Altar enthält.&#10;&#10;Automatisch generierte Beschreibung">
            <a:extLst>
              <a:ext uri="{FF2B5EF4-FFF2-40B4-BE49-F238E27FC236}">
                <a16:creationId xmlns:a16="http://schemas.microsoft.com/office/drawing/2014/main" id="{09A94D3F-F6A2-0A18-FBEB-688A52F50A44}"/>
              </a:ext>
            </a:extLst>
          </p:cNvPr>
          <p:cNvPicPr>
            <a:picLocks noChangeAspect="1"/>
          </p:cNvPicPr>
          <p:nvPr/>
        </p:nvPicPr>
        <p:blipFill rotWithShape="1">
          <a:blip r:embed="rId2">
            <a:extLst>
              <a:ext uri="{28A0092B-C50C-407E-A947-70E740481C1C}">
                <a14:useLocalDpi xmlns:a14="http://schemas.microsoft.com/office/drawing/2010/main" val="0"/>
              </a:ext>
            </a:extLst>
          </a:blip>
          <a:srcRect t="14050" r="2" b="2"/>
          <a:stretch/>
        </p:blipFill>
        <p:spPr>
          <a:xfrm>
            <a:off x="3650916" y="243"/>
            <a:ext cx="6255084" cy="3346705"/>
          </a:xfrm>
          <a:custGeom>
            <a:avLst/>
            <a:gdLst/>
            <a:ahLst/>
            <a:cxnLst/>
            <a:rect l="l" t="t" r="r" b="b"/>
            <a:pathLst>
              <a:path w="7698564" h="3346705">
                <a:moveTo>
                  <a:pt x="1549963" y="0"/>
                </a:moveTo>
                <a:lnTo>
                  <a:pt x="1555540" y="0"/>
                </a:lnTo>
                <a:lnTo>
                  <a:pt x="2621768" y="0"/>
                </a:lnTo>
                <a:lnTo>
                  <a:pt x="6451640" y="0"/>
                </a:lnTo>
                <a:lnTo>
                  <a:pt x="6451640" y="479"/>
                </a:lnTo>
                <a:lnTo>
                  <a:pt x="7698564" y="479"/>
                </a:lnTo>
                <a:lnTo>
                  <a:pt x="7698564" y="3346705"/>
                </a:lnTo>
                <a:lnTo>
                  <a:pt x="0" y="3346705"/>
                </a:lnTo>
                <a:close/>
              </a:path>
            </a:pathLst>
          </a:custGeom>
        </p:spPr>
      </p:pic>
      <p:pic>
        <p:nvPicPr>
          <p:cNvPr id="9" name="Grafik 8" descr="Ein Bild, das Person, Tänzer enthält.&#10;&#10;Automatisch generierte Beschreibung">
            <a:extLst>
              <a:ext uri="{FF2B5EF4-FFF2-40B4-BE49-F238E27FC236}">
                <a16:creationId xmlns:a16="http://schemas.microsoft.com/office/drawing/2014/main" id="{2CEA439C-D43E-8F67-AAA3-E07F85BB16FB}"/>
              </a:ext>
            </a:extLst>
          </p:cNvPr>
          <p:cNvPicPr>
            <a:picLocks noChangeAspect="1"/>
          </p:cNvPicPr>
          <p:nvPr/>
        </p:nvPicPr>
        <p:blipFill rotWithShape="1">
          <a:blip r:embed="rId3">
            <a:extLst>
              <a:ext uri="{28A0092B-C50C-407E-A947-70E740481C1C}">
                <a14:useLocalDpi xmlns:a14="http://schemas.microsoft.com/office/drawing/2010/main" val="0"/>
              </a:ext>
            </a:extLst>
          </a:blip>
          <a:srcRect r="11445" b="3"/>
          <a:stretch/>
        </p:blipFill>
        <p:spPr>
          <a:xfrm>
            <a:off x="20" y="10"/>
            <a:ext cx="4761065" cy="3346695"/>
          </a:xfrm>
          <a:custGeom>
            <a:avLst/>
            <a:gdLst/>
            <a:ahLst/>
            <a:cxnLst/>
            <a:rect l="l" t="t" r="r" b="b"/>
            <a:pathLst>
              <a:path w="5859797" h="3346705">
                <a:moveTo>
                  <a:pt x="0" y="0"/>
                </a:moveTo>
                <a:lnTo>
                  <a:pt x="5859797" y="0"/>
                </a:lnTo>
                <a:lnTo>
                  <a:pt x="4309834" y="3346705"/>
                </a:lnTo>
                <a:lnTo>
                  <a:pt x="4304257" y="3346705"/>
                </a:lnTo>
                <a:lnTo>
                  <a:pt x="3238029" y="3346705"/>
                </a:lnTo>
                <a:lnTo>
                  <a:pt x="0" y="3346705"/>
                </a:lnTo>
                <a:close/>
              </a:path>
            </a:pathLst>
          </a:custGeom>
        </p:spPr>
      </p:pic>
      <p:pic>
        <p:nvPicPr>
          <p:cNvPr id="7" name="Grafik 6" descr="Ein Bild, das stehend enthält.&#10;&#10;Automatisch generierte Beschreibung">
            <a:extLst>
              <a:ext uri="{FF2B5EF4-FFF2-40B4-BE49-F238E27FC236}">
                <a16:creationId xmlns:a16="http://schemas.microsoft.com/office/drawing/2014/main" id="{306111AA-A4FF-7B01-0018-71DD9930D068}"/>
              </a:ext>
            </a:extLst>
          </p:cNvPr>
          <p:cNvPicPr>
            <a:picLocks noChangeAspect="1"/>
          </p:cNvPicPr>
          <p:nvPr/>
        </p:nvPicPr>
        <p:blipFill rotWithShape="1">
          <a:blip r:embed="rId4">
            <a:extLst>
              <a:ext uri="{28A0092B-C50C-407E-A947-70E740481C1C}">
                <a14:useLocalDpi xmlns:a14="http://schemas.microsoft.com/office/drawing/2010/main" val="0"/>
              </a:ext>
            </a:extLst>
          </a:blip>
          <a:srcRect l="11712" r="3" b="3"/>
          <a:stretch/>
        </p:blipFill>
        <p:spPr>
          <a:xfrm>
            <a:off x="5159447" y="3511295"/>
            <a:ext cx="4746553" cy="3346705"/>
          </a:xfrm>
          <a:custGeom>
            <a:avLst/>
            <a:gdLst/>
            <a:ahLst/>
            <a:cxnLst/>
            <a:rect l="l" t="t" r="r" b="b"/>
            <a:pathLst>
              <a:path w="5841911" h="3346705">
                <a:moveTo>
                  <a:pt x="1549963" y="0"/>
                </a:moveTo>
                <a:lnTo>
                  <a:pt x="1555540" y="0"/>
                </a:lnTo>
                <a:lnTo>
                  <a:pt x="2621768" y="0"/>
                </a:lnTo>
                <a:lnTo>
                  <a:pt x="5841911" y="0"/>
                </a:lnTo>
                <a:lnTo>
                  <a:pt x="5841911" y="3346705"/>
                </a:lnTo>
                <a:lnTo>
                  <a:pt x="0" y="3346705"/>
                </a:lnTo>
                <a:close/>
              </a:path>
            </a:pathLst>
          </a:custGeom>
        </p:spPr>
      </p:pic>
      <p:pic>
        <p:nvPicPr>
          <p:cNvPr id="3" name="Grafik 2" descr="Ein Bild, das Text enthält.&#10;&#10;Automatisch generierte Beschreibung">
            <a:extLst>
              <a:ext uri="{FF2B5EF4-FFF2-40B4-BE49-F238E27FC236}">
                <a16:creationId xmlns:a16="http://schemas.microsoft.com/office/drawing/2014/main" id="{78ECA030-DC35-3352-C259-AE32CA06682B}"/>
              </a:ext>
            </a:extLst>
          </p:cNvPr>
          <p:cNvPicPr>
            <a:picLocks noChangeAspect="1"/>
          </p:cNvPicPr>
          <p:nvPr/>
        </p:nvPicPr>
        <p:blipFill rotWithShape="1">
          <a:blip r:embed="rId5">
            <a:extLst>
              <a:ext uri="{28A0092B-C50C-407E-A947-70E740481C1C}">
                <a14:useLocalDpi xmlns:a14="http://schemas.microsoft.com/office/drawing/2010/main" val="0"/>
              </a:ext>
            </a:extLst>
          </a:blip>
          <a:srcRect t="14050" r="2" b="2"/>
          <a:stretch/>
        </p:blipFill>
        <p:spPr>
          <a:xfrm>
            <a:off x="20" y="3511295"/>
            <a:ext cx="6255063" cy="3346705"/>
          </a:xfrm>
          <a:custGeom>
            <a:avLst/>
            <a:gdLst/>
            <a:ahLst/>
            <a:cxnLst/>
            <a:rect l="l" t="t" r="r" b="b"/>
            <a:pathLst>
              <a:path w="7698564" h="3346705">
                <a:moveTo>
                  <a:pt x="0" y="0"/>
                </a:moveTo>
                <a:lnTo>
                  <a:pt x="7698564" y="0"/>
                </a:lnTo>
                <a:lnTo>
                  <a:pt x="6148601" y="3346705"/>
                </a:lnTo>
                <a:lnTo>
                  <a:pt x="6143024" y="3346705"/>
                </a:lnTo>
                <a:lnTo>
                  <a:pt x="5076796" y="3346705"/>
                </a:lnTo>
                <a:lnTo>
                  <a:pt x="1246924" y="3346705"/>
                </a:lnTo>
                <a:lnTo>
                  <a:pt x="1246924" y="3346226"/>
                </a:lnTo>
                <a:lnTo>
                  <a:pt x="0" y="3346226"/>
                </a:lnTo>
                <a:close/>
              </a:path>
            </a:pathLst>
          </a:custGeom>
        </p:spPr>
      </p:pic>
    </p:spTree>
    <p:extLst>
      <p:ext uri="{BB962C8B-B14F-4D97-AF65-F5344CB8AC3E}">
        <p14:creationId xmlns:p14="http://schemas.microsoft.com/office/powerpoint/2010/main" val="36079255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a:extLst>
              <a:ext uri="{FF2B5EF4-FFF2-40B4-BE49-F238E27FC236}">
                <a16:creationId xmlns:a16="http://schemas.microsoft.com/office/drawing/2014/main" id="{21DA7C50-5BC0-3010-9750-9A75D2261226}"/>
              </a:ext>
            </a:extLst>
          </p:cNvPr>
          <p:cNvPicPr>
            <a:picLocks noChangeAspect="1"/>
          </p:cNvPicPr>
          <p:nvPr/>
        </p:nvPicPr>
        <p:blipFill rotWithShape="1">
          <a:blip r:embed="rId2"/>
          <a:srcRect t="223" r="1" b="1"/>
          <a:stretch/>
        </p:blipFill>
        <p:spPr>
          <a:xfrm>
            <a:off x="490482" y="-1"/>
            <a:ext cx="9415518" cy="6857999"/>
          </a:xfrm>
          <a:prstGeom prst="rect">
            <a:avLst/>
          </a:prstGeom>
        </p:spPr>
      </p:pic>
      <p:sp>
        <p:nvSpPr>
          <p:cNvPr id="3" name="Textfeld 2">
            <a:extLst>
              <a:ext uri="{FF2B5EF4-FFF2-40B4-BE49-F238E27FC236}">
                <a16:creationId xmlns:a16="http://schemas.microsoft.com/office/drawing/2014/main" id="{5704DCE5-4F77-83ED-9A80-D1622B55571D}"/>
              </a:ext>
            </a:extLst>
          </p:cNvPr>
          <p:cNvSpPr txBox="1"/>
          <p:nvPr/>
        </p:nvSpPr>
        <p:spPr>
          <a:xfrm>
            <a:off x="490482" y="2315108"/>
            <a:ext cx="3869010" cy="3186359"/>
          </a:xfrm>
          <a:prstGeom prst="rect">
            <a:avLst/>
          </a:prstGeom>
        </p:spPr>
        <p:txBody>
          <a:bodyPr vert="horz" lIns="91440" tIns="45720" rIns="91440" bIns="45720" rtlCol="0" anchor="ctr">
            <a:noAutofit/>
          </a:bodyPr>
          <a:lstStyle/>
          <a:p>
            <a:pPr indent="-228600" defTabSz="914400">
              <a:lnSpc>
                <a:spcPct val="90000"/>
              </a:lnSpc>
              <a:spcAft>
                <a:spcPts val="600"/>
              </a:spcAft>
              <a:buFont typeface="Arial" panose="020B0604020202020204" pitchFamily="34" charset="0"/>
              <a:buChar char="•"/>
            </a:pPr>
            <a:r>
              <a:rPr lang="en-US" sz="1000" dirty="0" err="1">
                <a:solidFill>
                  <a:schemeClr val="bg1"/>
                </a:solidFill>
              </a:rPr>
              <a:t>史前史</a:t>
            </a:r>
            <a:r>
              <a:rPr lang="en-US" sz="1000" dirty="0">
                <a:solidFill>
                  <a:schemeClr val="bg1"/>
                </a:solidFill>
              </a:rPr>
              <a:t> </a:t>
            </a:r>
            <a:r>
              <a:rPr lang="en-US" sz="1000" dirty="0" err="1">
                <a:solidFill>
                  <a:schemeClr val="bg1"/>
                </a:solidFill>
              </a:rPr>
              <a:t>在神话时代，国王和王后共同统治着一个不分昼夜的国度</a:t>
            </a:r>
            <a:r>
              <a:rPr lang="en-US" sz="1000" dirty="0">
                <a:solidFill>
                  <a:schemeClr val="bg1"/>
                </a:solidFill>
              </a:rPr>
              <a:t>。 </a:t>
            </a:r>
            <a:r>
              <a:rPr lang="en-US" sz="1000" dirty="0" err="1">
                <a:solidFill>
                  <a:schemeClr val="bg1"/>
                </a:solidFill>
              </a:rPr>
              <a:t>他们的女儿是帕米娜</a:t>
            </a:r>
            <a:r>
              <a:rPr lang="en-US" sz="1000" dirty="0">
                <a:solidFill>
                  <a:schemeClr val="bg1"/>
                </a:solidFill>
              </a:rPr>
              <a:t>。 </a:t>
            </a:r>
            <a:r>
              <a:rPr lang="en-US" sz="1000" dirty="0" err="1">
                <a:solidFill>
                  <a:schemeClr val="bg1"/>
                </a:solidFill>
              </a:rPr>
              <a:t>国王死后，他并没有将以强大的太阳圆圈为象征的权力移交给王后，而是移交给了新教徒的命令和他们的首领萨拉斯特罗</a:t>
            </a:r>
            <a:r>
              <a:rPr lang="en-US" sz="1000" dirty="0">
                <a:solidFill>
                  <a:schemeClr val="bg1"/>
                </a:solidFill>
              </a:rPr>
              <a:t>。 </a:t>
            </a:r>
            <a:r>
              <a:rPr lang="en-US" sz="1000" dirty="0" err="1">
                <a:solidFill>
                  <a:schemeClr val="bg1"/>
                </a:solidFill>
              </a:rPr>
              <a:t>这样就把光界和影界分开了</a:t>
            </a:r>
            <a:r>
              <a:rPr lang="en-US" sz="1000" dirty="0">
                <a:solidFill>
                  <a:schemeClr val="bg1"/>
                </a:solidFill>
              </a:rPr>
              <a:t>。 </a:t>
            </a:r>
            <a:r>
              <a:rPr lang="en-US" sz="1000" dirty="0" err="1">
                <a:solidFill>
                  <a:schemeClr val="bg1"/>
                </a:solidFill>
              </a:rPr>
              <a:t>然而，已故国王的妻子试图夺回她失去的统治地位，成为夜之女王</a:t>
            </a:r>
            <a:r>
              <a:rPr lang="en-US" sz="1000" dirty="0">
                <a:solidFill>
                  <a:schemeClr val="bg1"/>
                </a:solidFill>
              </a:rPr>
              <a:t>。 </a:t>
            </a:r>
            <a:r>
              <a:rPr lang="en-US" sz="1000" dirty="0" err="1">
                <a:solidFill>
                  <a:schemeClr val="bg1"/>
                </a:solidFill>
              </a:rPr>
              <a:t>为了消除帕米娜对她母亲的负面影响，萨拉斯特罗绑架了她</a:t>
            </a:r>
            <a:r>
              <a:rPr lang="en-US" sz="1000" dirty="0">
                <a:solidFill>
                  <a:schemeClr val="bg1"/>
                </a:solidFill>
              </a:rPr>
              <a:t>。</a:t>
            </a:r>
          </a:p>
          <a:p>
            <a:pPr indent="-228600" defTabSz="914400">
              <a:lnSpc>
                <a:spcPct val="90000"/>
              </a:lnSpc>
              <a:spcAft>
                <a:spcPts val="600"/>
              </a:spcAft>
              <a:buFont typeface="Arial" panose="020B0604020202020204" pitchFamily="34" charset="0"/>
              <a:buChar char="•"/>
            </a:pPr>
            <a:endParaRPr lang="en-US" sz="1000" dirty="0">
              <a:solidFill>
                <a:schemeClr val="bg1"/>
              </a:solidFill>
            </a:endParaRPr>
          </a:p>
          <a:p>
            <a:pPr indent="-228600" defTabSz="914400">
              <a:lnSpc>
                <a:spcPct val="90000"/>
              </a:lnSpc>
              <a:spcAft>
                <a:spcPts val="600"/>
              </a:spcAft>
              <a:buFont typeface="Arial" panose="020B0604020202020204" pitchFamily="34" charset="0"/>
              <a:buChar char="•"/>
            </a:pPr>
            <a:r>
              <a:rPr lang="zh-CN" altLang="en-US" sz="1000" dirty="0">
                <a:solidFill>
                  <a:schemeClr val="bg1"/>
                </a:solidFill>
              </a:rPr>
              <a:t>第一幕 年轻的塔米诺王子在一次狩猎中被引诱到夜后的势力范围内，并受到怪物的威胁。 在对死亡的最大恐惧中，他失去了知觉。 夜后的三位女士正在为昏迷的青年争论不休。 捕鸟人帕帕吉诺告诉苏醒的王子他在哪里。 三位女士代表王后送给塔米诺一张国王女儿帕米娜的照片，他立即疯狂地爱上了她。 女王试图利用这种爱从萨拉斯特罗夺回帕米娜和她强大的太阳圈。 塔米诺决心从萨拉斯特罗的暴力行为中拯救帕米娜。 帕帕吉诺被选中陪伴他。 两人都配备了魔法乐器、长笛和钟琴。 三个男孩要陪他们一路好精神。 与此同时，帕米娜正试图逃离萨拉斯特罗的领地，因为奴隶监工莫诺斯塔托斯想对她施暴。 但帕帕吉诺在寻找塔米诺时遇到了她，他告诉帕米娜塔米诺的爱。 他们一起逃走。 在神庙门口会见同修的发言人后，塔米诺开始怀疑萨拉斯特罗的邪恶意图。 在他的不确定中，他求助于无形的更高力量，并第一次体验到他的长笛的魔力。 帕米娜和帕帕吉诺的逃跑因萨拉斯特罗的到来而受阻。 但帕米娜决定告诉萨拉斯特罗真相。 她和塔米诺相遇。 </a:t>
            </a:r>
            <a:r>
              <a:rPr lang="en-US" altLang="zh-CN" sz="1000" dirty="0">
                <a:solidFill>
                  <a:schemeClr val="bg1"/>
                </a:solidFill>
              </a:rPr>
              <a:t>Sarastro </a:t>
            </a:r>
            <a:r>
              <a:rPr lang="zh-CN" altLang="en-US" sz="1000" dirty="0">
                <a:solidFill>
                  <a:schemeClr val="bg1"/>
                </a:solidFill>
              </a:rPr>
              <a:t>决定带 </a:t>
            </a:r>
            <a:r>
              <a:rPr lang="en-US" altLang="zh-CN" sz="1000" dirty="0">
                <a:solidFill>
                  <a:schemeClr val="bg1"/>
                </a:solidFill>
              </a:rPr>
              <a:t>Tamino </a:t>
            </a:r>
            <a:r>
              <a:rPr lang="zh-CN" altLang="en-US" sz="1000" dirty="0">
                <a:solidFill>
                  <a:schemeClr val="bg1"/>
                </a:solidFill>
              </a:rPr>
              <a:t>和 </a:t>
            </a:r>
            <a:r>
              <a:rPr lang="en-US" altLang="zh-CN" sz="1000" dirty="0">
                <a:solidFill>
                  <a:schemeClr val="bg1"/>
                </a:solidFill>
              </a:rPr>
              <a:t>Papageno </a:t>
            </a:r>
            <a:r>
              <a:rPr lang="zh-CN" altLang="en-US" sz="1000" dirty="0">
                <a:solidFill>
                  <a:schemeClr val="bg1"/>
                </a:solidFill>
              </a:rPr>
              <a:t>去考试圣殿。 帕米娜作为一个女人仍然被排除在外。</a:t>
            </a:r>
            <a:endParaRPr lang="en-US" altLang="zh-CN" sz="1000" dirty="0">
              <a:solidFill>
                <a:schemeClr val="bg1"/>
              </a:solidFill>
            </a:endParaRPr>
          </a:p>
          <a:p>
            <a:pPr indent="-228600" defTabSz="914400">
              <a:lnSpc>
                <a:spcPct val="90000"/>
              </a:lnSpc>
              <a:spcAft>
                <a:spcPts val="600"/>
              </a:spcAft>
              <a:buFont typeface="Arial" panose="020B0604020202020204" pitchFamily="34" charset="0"/>
              <a:buChar char="•"/>
            </a:pPr>
            <a:endParaRPr lang="en-US" sz="1000" dirty="0">
              <a:solidFill>
                <a:schemeClr val="bg1"/>
              </a:solidFill>
            </a:endParaRPr>
          </a:p>
          <a:p>
            <a:pPr indent="-228600" defTabSz="914400">
              <a:lnSpc>
                <a:spcPct val="90000"/>
              </a:lnSpc>
              <a:spcAft>
                <a:spcPts val="600"/>
              </a:spcAft>
              <a:buFont typeface="Arial" panose="020B0604020202020204" pitchFamily="34" charset="0"/>
              <a:buChar char="•"/>
            </a:pPr>
            <a:r>
              <a:rPr lang="zh-CN" altLang="en-US" sz="1000" dirty="0">
                <a:solidFill>
                  <a:schemeClr val="bg1"/>
                </a:solidFill>
              </a:rPr>
              <a:t>第二幕 萨拉斯特罗请求同修们同意让塔米诺进入神殿，同时宣布他计划将他嫁给帕米娜。 作为第一个测试，塔米诺和帕帕吉诺被赋予了绝对的发言权，这对帕帕吉诺来说几乎是不可能的。 夜之女王发现萨拉斯特罗挫败了她的计划。 她入侵神庙并告诉帕米娜杀死萨拉斯特罗。 然而，萨拉斯特罗以人道和宽恕来对抗王后复仇的渴望。 三个男孩把在进入神殿之前从他们身上拿走的魔法仪器带回给塔米诺和帕帕吉诺。 帕米娜无法理解塔米诺的沉默，怀疑他的爱。 她决定自杀，但在最后一刻被三个男孩阻止了。 这对恋人终于在水火神殿一起度过了关键的考验。 与此同时，帕帕吉诺也想自杀，因为他好不容易找到的帕帕吉诺被抢走了。 在这里，三个男孩也以救援者的身份出现。 莫诺斯塔托斯与夜之女王结盟。 但是他们的攻击被挫败了。 太阳驱散黑暗。 与黑夜女王一起，萨拉斯特罗可以将强大的太阳圈移交给新的统治夫妇塔米诺和帕米娜。</a:t>
            </a:r>
            <a:endParaRPr lang="en-US" sz="1000" dirty="0">
              <a:solidFill>
                <a:schemeClr val="bg1"/>
              </a:solidFill>
            </a:endParaRPr>
          </a:p>
        </p:txBody>
      </p:sp>
    </p:spTree>
    <p:extLst>
      <p:ext uri="{BB962C8B-B14F-4D97-AF65-F5344CB8AC3E}">
        <p14:creationId xmlns:p14="http://schemas.microsoft.com/office/powerpoint/2010/main" val="41512214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9FF34B2A-9F80-98E9-9936-5AAAA6550877}"/>
              </a:ext>
            </a:extLst>
          </p:cNvPr>
          <p:cNvPicPr>
            <a:picLocks noChangeAspect="1"/>
          </p:cNvPicPr>
          <p:nvPr/>
        </p:nvPicPr>
        <p:blipFill>
          <a:blip r:embed="rId2"/>
          <a:stretch>
            <a:fillRect/>
          </a:stretch>
        </p:blipFill>
        <p:spPr>
          <a:xfrm>
            <a:off x="244892" y="371705"/>
            <a:ext cx="4064199" cy="1812539"/>
          </a:xfrm>
          <a:prstGeom prst="rect">
            <a:avLst/>
          </a:prstGeom>
        </p:spPr>
      </p:pic>
      <p:sp>
        <p:nvSpPr>
          <p:cNvPr id="5" name="Textfeld 4">
            <a:extLst>
              <a:ext uri="{FF2B5EF4-FFF2-40B4-BE49-F238E27FC236}">
                <a16:creationId xmlns:a16="http://schemas.microsoft.com/office/drawing/2014/main" id="{2ACD1EF1-57DA-81E5-5FA6-878FB98840A0}"/>
              </a:ext>
            </a:extLst>
          </p:cNvPr>
          <p:cNvSpPr txBox="1"/>
          <p:nvPr/>
        </p:nvSpPr>
        <p:spPr>
          <a:xfrm>
            <a:off x="244892" y="2461428"/>
            <a:ext cx="4225625" cy="3825071"/>
          </a:xfrm>
          <a:prstGeom prst="rect">
            <a:avLst/>
          </a:prstGeom>
        </p:spPr>
        <p:txBody>
          <a:bodyPr vert="horz" lIns="91440" tIns="45720" rIns="91440" bIns="45720" rtlCol="0">
            <a:noAutofit/>
          </a:bodyPr>
          <a:lstStyle/>
          <a:p>
            <a:pPr indent="-228600" defTabSz="914400">
              <a:lnSpc>
                <a:spcPct val="90000"/>
              </a:lnSpc>
              <a:spcAft>
                <a:spcPts val="600"/>
              </a:spcAft>
              <a:buFont typeface="Arial" panose="020B0604020202020204" pitchFamily="34" charset="0"/>
              <a:buChar char="•"/>
            </a:pPr>
            <a:r>
              <a:rPr lang="en-US" sz="1100" dirty="0" err="1">
                <a:latin typeface="DengXian (Textkörper)"/>
              </a:rPr>
              <a:t>KONERMANN：Everding</a:t>
            </a:r>
            <a:r>
              <a:rPr lang="en-US" sz="1100" dirty="0">
                <a:latin typeface="DengXian (Textkörper)"/>
              </a:rPr>
              <a:t> </a:t>
            </a:r>
            <a:r>
              <a:rPr lang="en-US" sz="1100" dirty="0" err="1">
                <a:latin typeface="DengXian (Textkörper)"/>
              </a:rPr>
              <a:t>先生，您已经无数次上演了《魔笛</a:t>
            </a:r>
            <a:r>
              <a:rPr lang="en-US" sz="1100" dirty="0">
                <a:latin typeface="DengXian (Textkörper)"/>
              </a:rPr>
              <a:t>》。 </a:t>
            </a:r>
            <a:r>
              <a:rPr lang="en-US" sz="1100" dirty="0" err="1">
                <a:latin typeface="DengXian (Textkörper)"/>
              </a:rPr>
              <a:t>这项工作还有什么吸引你的地方</a:t>
            </a:r>
            <a:r>
              <a:rPr lang="en-US" sz="1100" dirty="0">
                <a:latin typeface="DengXian (Textkörper)"/>
              </a:rPr>
              <a:t>？</a:t>
            </a:r>
          </a:p>
          <a:p>
            <a:pPr indent="-228600" defTabSz="914400">
              <a:lnSpc>
                <a:spcPct val="90000"/>
              </a:lnSpc>
              <a:spcAft>
                <a:spcPts val="600"/>
              </a:spcAft>
              <a:buFont typeface="Arial" panose="020B0604020202020204" pitchFamily="34" charset="0"/>
              <a:buChar char="•"/>
            </a:pPr>
            <a:endParaRPr lang="en-US" sz="1100" dirty="0">
              <a:latin typeface="DengXian (Textkörper)"/>
            </a:endParaRPr>
          </a:p>
          <a:p>
            <a:pPr indent="-228600" defTabSz="914400">
              <a:lnSpc>
                <a:spcPct val="90000"/>
              </a:lnSpc>
              <a:spcAft>
                <a:spcPts val="600"/>
              </a:spcAft>
              <a:buFont typeface="Arial" panose="020B0604020202020204" pitchFamily="34" charset="0"/>
              <a:buChar char="•"/>
            </a:pPr>
            <a:r>
              <a:rPr lang="en-US" sz="1100" dirty="0" err="1">
                <a:latin typeface="DengXian (Textkörper)"/>
              </a:rPr>
              <a:t>EVERDING：为了真正了解</a:t>
            </a:r>
            <a:r>
              <a:rPr lang="en-US" sz="1100" dirty="0">
                <a:latin typeface="DengXian (Textkörper)"/>
              </a:rPr>
              <a:t> »The Magic Flute«，</a:t>
            </a:r>
            <a:r>
              <a:rPr lang="en-US" sz="1100" dirty="0" err="1">
                <a:latin typeface="DengXian (Textkörper)"/>
              </a:rPr>
              <a:t>我至少要经常上演它两倍</a:t>
            </a:r>
            <a:r>
              <a:rPr lang="en-US" sz="1100" dirty="0">
                <a:latin typeface="DengXian (Textkörper)"/>
              </a:rPr>
              <a:t>。 </a:t>
            </a:r>
            <a:r>
              <a:rPr lang="en-US" sz="1100" dirty="0" err="1">
                <a:latin typeface="DengXian (Textkörper)"/>
              </a:rPr>
              <a:t>我还是不够了解她</a:t>
            </a:r>
            <a:r>
              <a:rPr lang="en-US" sz="1100" dirty="0">
                <a:latin typeface="DengXian (Textkörper)"/>
              </a:rPr>
              <a:t>。 </a:t>
            </a:r>
            <a:r>
              <a:rPr lang="en-US" sz="1100" dirty="0" err="1">
                <a:latin typeface="DengXian (Textkörper)"/>
              </a:rPr>
              <a:t>对待作品往往会产生这样的谬误：这是思想剧、奉献剧、共济会或人道主义的介绍</a:t>
            </a:r>
            <a:r>
              <a:rPr lang="en-US" sz="1100" dirty="0">
                <a:latin typeface="DengXian (Textkörper)"/>
              </a:rPr>
              <a:t>。 </a:t>
            </a:r>
            <a:r>
              <a:rPr lang="en-US" sz="1100" dirty="0" err="1">
                <a:latin typeface="DengXian (Textkörper)"/>
              </a:rPr>
              <a:t>但这项工作更进一步，它更复杂，也更世俗</a:t>
            </a:r>
            <a:r>
              <a:rPr lang="en-US" sz="1100" dirty="0">
                <a:latin typeface="DengXian (Textkörper)"/>
              </a:rPr>
              <a:t>。 </a:t>
            </a:r>
            <a:r>
              <a:rPr lang="en-US" sz="1100" dirty="0" err="1">
                <a:latin typeface="DengXian (Textkörper)"/>
              </a:rPr>
              <a:t>这是一个非常人性化的作品</a:t>
            </a:r>
            <a:r>
              <a:rPr lang="en-US" sz="1100" dirty="0">
                <a:latin typeface="DengXian (Textkörper)"/>
              </a:rPr>
              <a:t>。 </a:t>
            </a:r>
            <a:r>
              <a:rPr lang="en-US" sz="1100" dirty="0" err="1">
                <a:latin typeface="DengXian (Textkörper)"/>
              </a:rPr>
              <a:t>毕竟，男人是由一个会思考和幻想的脑袋、一颗充满爱和失望的心、一个饥饿而饱满的胃、一个有目的和漫无目的的性冲动组成的</a:t>
            </a:r>
            <a:r>
              <a:rPr lang="en-US" sz="1100" dirty="0">
                <a:latin typeface="DengXian (Textkörper)"/>
              </a:rPr>
              <a:t>。 </a:t>
            </a:r>
            <a:r>
              <a:rPr lang="en-US" sz="1100" dirty="0" err="1">
                <a:latin typeface="DengXian (Textkörper)"/>
              </a:rPr>
              <a:t>因此，其他人希望将“魔笛”视为一出粗俗的民间戏剧，指出帕帕吉诺的笑话和他直接的重要潜力</a:t>
            </a:r>
            <a:r>
              <a:rPr lang="en-US" sz="1100" dirty="0">
                <a:latin typeface="DengXian (Textkörper)"/>
              </a:rPr>
              <a:t>。 </a:t>
            </a:r>
            <a:r>
              <a:rPr lang="en-US" sz="1100" dirty="0" err="1">
                <a:latin typeface="DengXian (Textkörper)"/>
              </a:rPr>
              <a:t>但实际上，它是关于克服我们世界中以夜之女王和萨拉斯特罗为代表的伟大二元论，通过艺术和爱来克服，魔笛成为象征</a:t>
            </a:r>
            <a:r>
              <a:rPr lang="en-US" sz="1100" dirty="0">
                <a:latin typeface="DengXian (Textkörper)"/>
              </a:rPr>
              <a:t>。 </a:t>
            </a:r>
            <a:r>
              <a:rPr lang="en-US" sz="1100" dirty="0" err="1">
                <a:latin typeface="DengXian (Textkörper)"/>
              </a:rPr>
              <a:t>而这支魔笛的范围从帕帕吉诺口哨的滑稽声音到火水排练中橡树根部的笛声</a:t>
            </a:r>
            <a:r>
              <a:rPr lang="en-US" sz="1100" dirty="0">
                <a:latin typeface="DengXian (Textkörper)"/>
              </a:rPr>
              <a:t>。</a:t>
            </a:r>
          </a:p>
          <a:p>
            <a:pPr indent="-228600" defTabSz="914400">
              <a:lnSpc>
                <a:spcPct val="90000"/>
              </a:lnSpc>
              <a:spcAft>
                <a:spcPts val="600"/>
              </a:spcAft>
              <a:buFont typeface="Arial" panose="020B0604020202020204" pitchFamily="34" charset="0"/>
              <a:buChar char="•"/>
            </a:pPr>
            <a:endParaRPr lang="en-US" sz="1100" dirty="0">
              <a:latin typeface="+mn-ea"/>
            </a:endParaRPr>
          </a:p>
          <a:p>
            <a:pPr indent="-228600" defTabSz="914400">
              <a:lnSpc>
                <a:spcPct val="90000"/>
              </a:lnSpc>
              <a:spcAft>
                <a:spcPts val="600"/>
              </a:spcAft>
              <a:buFont typeface="Arial" panose="020B0604020202020204" pitchFamily="34" charset="0"/>
              <a:buChar char="•"/>
            </a:pPr>
            <a:r>
              <a:rPr lang="en-US" altLang="zh-CN" sz="1100" dirty="0">
                <a:latin typeface="+mn-ea"/>
              </a:rPr>
              <a:t>KONERMANN</a:t>
            </a:r>
            <a:r>
              <a:rPr lang="zh-CN" altLang="en-US" sz="1100" dirty="0">
                <a:latin typeface="+mn-ea"/>
              </a:rPr>
              <a:t>：但是在三维舞台空间中的实施必须重新发明</a:t>
            </a:r>
            <a:r>
              <a:rPr lang="en-US" altLang="zh-CN" sz="1100" dirty="0">
                <a:latin typeface="+mn-ea"/>
              </a:rPr>
              <a:t>......</a:t>
            </a:r>
          </a:p>
          <a:p>
            <a:pPr indent="-228600" defTabSz="914400">
              <a:lnSpc>
                <a:spcPct val="90000"/>
              </a:lnSpc>
              <a:spcAft>
                <a:spcPts val="600"/>
              </a:spcAft>
              <a:buFont typeface="Arial" panose="020B0604020202020204" pitchFamily="34" charset="0"/>
              <a:buChar char="•"/>
            </a:pPr>
            <a:endParaRPr lang="en-US" altLang="zh-CN" sz="1100" dirty="0">
              <a:latin typeface="+mn-ea"/>
            </a:endParaRPr>
          </a:p>
          <a:p>
            <a:pPr indent="-228600" defTabSz="914400">
              <a:lnSpc>
                <a:spcPct val="90000"/>
              </a:lnSpc>
              <a:spcAft>
                <a:spcPts val="600"/>
              </a:spcAft>
              <a:buFont typeface="Arial" panose="020B0604020202020204" pitchFamily="34" charset="0"/>
              <a:buChar char="•"/>
            </a:pPr>
            <a:r>
              <a:rPr lang="en-US" altLang="zh-CN" sz="1100" dirty="0">
                <a:latin typeface="+mn-ea"/>
              </a:rPr>
              <a:t>BER N D T</a:t>
            </a:r>
            <a:r>
              <a:rPr lang="zh-CN" altLang="en-US" sz="1100" dirty="0">
                <a:latin typeface="+mn-ea"/>
              </a:rPr>
              <a:t>：首先，风景空间必须通过建筑交错从这些二维模板创建，再加上什么要雕塑什么不要，空间中的东西是如何布置的问题</a:t>
            </a:r>
            <a:r>
              <a:rPr lang="en-US" altLang="zh-CN" sz="1100" dirty="0">
                <a:latin typeface="+mn-ea"/>
              </a:rPr>
              <a:t>——</a:t>
            </a:r>
            <a:r>
              <a:rPr lang="zh-CN" altLang="en-US" sz="1100" dirty="0">
                <a:latin typeface="+mn-ea"/>
              </a:rPr>
              <a:t>或者你选择错视</a:t>
            </a:r>
            <a:r>
              <a:rPr lang="en-US" altLang="zh-CN" sz="1100" dirty="0">
                <a:latin typeface="+mn-ea"/>
              </a:rPr>
              <a:t>- l'oeil </a:t>
            </a:r>
            <a:r>
              <a:rPr lang="zh-CN" altLang="en-US" sz="1100" dirty="0">
                <a:latin typeface="+mn-ea"/>
              </a:rPr>
              <a:t>绘画，然后使用光线使它们看起来像塑料； 最后，非常重要的框架问题，这在辛克尔的画作中并不总是那么明显，尤其是在十二种不同装饰的过程中，其中一些是重复的。 所以我选择了一个移动性很强的街头舞台，它与布景和可移动的背景一起使用，可以快速进出</a:t>
            </a:r>
            <a:endParaRPr lang="en-US" sz="1100" dirty="0">
              <a:latin typeface="+mn-ea"/>
            </a:endParaRPr>
          </a:p>
        </p:txBody>
      </p:sp>
      <p:sp>
        <p:nvSpPr>
          <p:cNvPr id="7" name="Textfeld 6">
            <a:extLst>
              <a:ext uri="{FF2B5EF4-FFF2-40B4-BE49-F238E27FC236}">
                <a16:creationId xmlns:a16="http://schemas.microsoft.com/office/drawing/2014/main" id="{0BD85756-3643-59E2-3E8B-30F0B8DA8C30}"/>
              </a:ext>
            </a:extLst>
          </p:cNvPr>
          <p:cNvSpPr txBox="1"/>
          <p:nvPr/>
        </p:nvSpPr>
        <p:spPr>
          <a:xfrm>
            <a:off x="4380546" y="57677"/>
            <a:ext cx="5492987" cy="6800323"/>
          </a:xfrm>
          <a:prstGeom prst="rect">
            <a:avLst/>
          </a:prstGeom>
          <a:noFill/>
        </p:spPr>
        <p:txBody>
          <a:bodyPr wrap="square">
            <a:spAutoFit/>
          </a:bodyPr>
          <a:lstStyle/>
          <a:p>
            <a:pPr indent="-228600" defTabSz="914400">
              <a:lnSpc>
                <a:spcPct val="90000"/>
              </a:lnSpc>
              <a:spcAft>
                <a:spcPts val="600"/>
              </a:spcAft>
              <a:buFont typeface="Arial" panose="020B0604020202020204" pitchFamily="34" charset="0"/>
              <a:buChar char="•"/>
            </a:pPr>
            <a:r>
              <a:rPr lang="en-US" sz="1100" dirty="0" err="1">
                <a:latin typeface="DengXian (Textkörper)"/>
              </a:rPr>
              <a:t>男人是由一个会思考和幻想的脑袋、一颗充满爱和失望的心、一个饥饿而饱满的胃、一个有目的和漫无目的的性冲动组成的</a:t>
            </a:r>
            <a:r>
              <a:rPr lang="en-US" sz="1100" dirty="0">
                <a:latin typeface="DengXian (Textkörper)"/>
              </a:rPr>
              <a:t>。 </a:t>
            </a:r>
            <a:r>
              <a:rPr lang="en-US" sz="1100" dirty="0" err="1">
                <a:latin typeface="DengXian (Textkörper)"/>
              </a:rPr>
              <a:t>因此，其他人希望将“魔笛”视为一出粗俗的民间戏剧，指出帕帕吉诺的笑话和他直接的重要潜力</a:t>
            </a:r>
            <a:r>
              <a:rPr lang="en-US" sz="1100" dirty="0">
                <a:latin typeface="DengXian (Textkörper)"/>
              </a:rPr>
              <a:t>。 </a:t>
            </a:r>
            <a:r>
              <a:rPr lang="en-US" sz="1100" dirty="0" err="1">
                <a:latin typeface="DengXian (Textkörper)"/>
              </a:rPr>
              <a:t>但实际上，它是关于克服我们世界中以夜之女王和萨拉斯特罗为代表的伟大二元论，通过艺术和爱来克服，魔笛成为象征</a:t>
            </a:r>
            <a:r>
              <a:rPr lang="en-US" sz="1100" dirty="0">
                <a:latin typeface="DengXian (Textkörper)"/>
              </a:rPr>
              <a:t>。 </a:t>
            </a:r>
            <a:r>
              <a:rPr lang="en-US" sz="1100" dirty="0" err="1">
                <a:latin typeface="DengXian (Textkörper)"/>
              </a:rPr>
              <a:t>而这支魔笛的范围从帕帕吉诺口哨的滑稽声音到火水排练中橡树根部的笛声</a:t>
            </a:r>
            <a:r>
              <a:rPr lang="en-US" sz="1100" dirty="0">
                <a:latin typeface="DengXian (Textkörper)"/>
              </a:rPr>
              <a:t>。</a:t>
            </a:r>
          </a:p>
          <a:p>
            <a:pPr indent="-228600" defTabSz="914400">
              <a:lnSpc>
                <a:spcPct val="90000"/>
              </a:lnSpc>
              <a:spcAft>
                <a:spcPts val="600"/>
              </a:spcAft>
              <a:buFont typeface="Arial" panose="020B0604020202020204" pitchFamily="34" charset="0"/>
              <a:buChar char="•"/>
            </a:pPr>
            <a:endParaRPr lang="en-US" sz="1100" dirty="0">
              <a:latin typeface="DengXian (Textkörper)"/>
            </a:endParaRPr>
          </a:p>
          <a:p>
            <a:pPr indent="-228600" defTabSz="914400">
              <a:lnSpc>
                <a:spcPct val="90000"/>
              </a:lnSpc>
              <a:spcAft>
                <a:spcPts val="600"/>
              </a:spcAft>
              <a:buFont typeface="Arial" panose="020B0604020202020204" pitchFamily="34" charset="0"/>
              <a:buChar char="•"/>
            </a:pPr>
            <a:r>
              <a:rPr lang="en-US" altLang="zh-CN" sz="1100" dirty="0">
                <a:latin typeface="DengXian (Textkörper)"/>
              </a:rPr>
              <a:t>EVERDING</a:t>
            </a:r>
            <a:r>
              <a:rPr lang="zh-CN" altLang="en-US" sz="1100" dirty="0">
                <a:latin typeface="DengXian (Textkörper)"/>
              </a:rPr>
              <a:t>：任何转换中断都是致命的。 这件作品流动。 场景紧随其后。 中间只有一个停顿。 舞台和房间的不断变化同时具有魔力，是作品奇妙部分的一部分。</a:t>
            </a:r>
            <a:endParaRPr lang="en-US" altLang="zh-CN" sz="1100" dirty="0">
              <a:latin typeface="DengXian (Textkörper)"/>
            </a:endParaRPr>
          </a:p>
          <a:p>
            <a:pPr indent="-228600" defTabSz="914400">
              <a:lnSpc>
                <a:spcPct val="90000"/>
              </a:lnSpc>
              <a:spcAft>
                <a:spcPts val="600"/>
              </a:spcAft>
              <a:buFont typeface="Arial" panose="020B0604020202020204" pitchFamily="34" charset="0"/>
              <a:buChar char="•"/>
            </a:pPr>
            <a:endParaRPr lang="en-US" sz="1100" dirty="0">
              <a:latin typeface="DengXian (Textkörper)"/>
            </a:endParaRPr>
          </a:p>
          <a:p>
            <a:pPr indent="-228600" defTabSz="914400">
              <a:lnSpc>
                <a:spcPct val="90000"/>
              </a:lnSpc>
              <a:spcAft>
                <a:spcPts val="600"/>
              </a:spcAft>
              <a:buFont typeface="Arial" panose="020B0604020202020204" pitchFamily="34" charset="0"/>
              <a:buChar char="•"/>
            </a:pPr>
            <a:r>
              <a:rPr lang="en-US" altLang="zh-CN" sz="1100" dirty="0">
                <a:latin typeface="DengXian (Textkörper)"/>
              </a:rPr>
              <a:t>KONERMANN</a:t>
            </a:r>
            <a:r>
              <a:rPr lang="zh-CN" altLang="en-US" sz="1100" dirty="0">
                <a:latin typeface="DengXian (Textkörper)"/>
              </a:rPr>
              <a:t>：除了光和颜色，你还为这两个世界分配了特定的建筑形式。 </a:t>
            </a:r>
            <a:r>
              <a:rPr lang="en-US" altLang="zh-CN" sz="1100" dirty="0">
                <a:latin typeface="DengXian (Textkörper)"/>
              </a:rPr>
              <a:t>BER N D T</a:t>
            </a:r>
            <a:r>
              <a:rPr lang="zh-CN" altLang="en-US" sz="1100" dirty="0">
                <a:latin typeface="DengXian (Textkörper)"/>
              </a:rPr>
              <a:t>：取自 </a:t>
            </a:r>
            <a:r>
              <a:rPr lang="en-US" altLang="zh-CN" sz="1100" dirty="0">
                <a:latin typeface="DengXian (Textkörper)"/>
              </a:rPr>
              <a:t>Schinkel </a:t>
            </a:r>
            <a:r>
              <a:rPr lang="zh-CN" altLang="en-US" sz="1100" dirty="0">
                <a:latin typeface="DengXian (Textkörper)"/>
              </a:rPr>
              <a:t>的最后一张照片，一种轻型金字塔，即 </a:t>
            </a:r>
            <a:r>
              <a:rPr lang="en-US" altLang="zh-CN" sz="1100" dirty="0">
                <a:latin typeface="DengXian (Textkörper)"/>
              </a:rPr>
              <a:t>Sarastro </a:t>
            </a:r>
            <a:r>
              <a:rPr lang="zh-CN" altLang="en-US" sz="1100" dirty="0">
                <a:latin typeface="DengXian (Textkörper)"/>
              </a:rPr>
              <a:t>世界的三角形和金字塔形状。 对于夜之女王的世界，冲天炉或托勒密球体，半圆，在反射时变成一个圆，一个宇宙。 这种形式也反复出现，例如，在管弦乐坑的安排中。 </a:t>
            </a:r>
            <a:r>
              <a:rPr lang="en-US" altLang="zh-CN" sz="1100" dirty="0">
                <a:latin typeface="DengXian (Textkörper)"/>
              </a:rPr>
              <a:t>EVERDING</a:t>
            </a:r>
            <a:r>
              <a:rPr lang="zh-CN" altLang="en-US" sz="1100" dirty="0">
                <a:latin typeface="DengXian (Textkörper)"/>
              </a:rPr>
              <a:t>：夜晚是一种强大而可怕的东西，也许是可怕的，就像音乐一样，它会让你被它的魅力所吸引。 </a:t>
            </a:r>
            <a:r>
              <a:rPr lang="en-US" altLang="zh-CN" sz="1100" dirty="0">
                <a:latin typeface="DengXian (Textkörper)"/>
              </a:rPr>
              <a:t>KONERMANN</a:t>
            </a:r>
            <a:r>
              <a:rPr lang="zh-CN" altLang="en-US" sz="1100" dirty="0">
                <a:latin typeface="DengXian (Textkörper)"/>
              </a:rPr>
              <a:t>：所以我们有 </a:t>
            </a:r>
            <a:r>
              <a:rPr lang="en-US" altLang="zh-CN" sz="1100" dirty="0">
                <a:latin typeface="DengXian (Textkörper)"/>
              </a:rPr>
              <a:t>Orphic-Romantic </a:t>
            </a:r>
            <a:r>
              <a:rPr lang="zh-CN" altLang="en-US" sz="1100" dirty="0">
                <a:latin typeface="DengXian (Textkörper)"/>
              </a:rPr>
              <a:t>元素、音乐，然后是理性</a:t>
            </a:r>
            <a:r>
              <a:rPr lang="en-US" altLang="zh-CN" sz="1100" dirty="0">
                <a:latin typeface="DengXian (Textkörper)"/>
              </a:rPr>
              <a:t>-</a:t>
            </a:r>
            <a:r>
              <a:rPr lang="zh-CN" altLang="en-US" sz="1100" dirty="0">
                <a:latin typeface="DengXian (Textkörper)"/>
              </a:rPr>
              <a:t>古典元素、灯光和建筑。 </a:t>
            </a:r>
            <a:r>
              <a:rPr lang="en-US" altLang="zh-CN" sz="1100" dirty="0">
                <a:latin typeface="DengXian (Textkörper)"/>
              </a:rPr>
              <a:t>EVERDING</a:t>
            </a:r>
            <a:r>
              <a:rPr lang="zh-CN" altLang="en-US" sz="1100" dirty="0">
                <a:latin typeface="DengXian (Textkörper)"/>
              </a:rPr>
              <a:t>：陷入夜晚</a:t>
            </a:r>
            <a:r>
              <a:rPr lang="en-US" altLang="zh-CN" sz="1100" dirty="0">
                <a:latin typeface="DengXian (Textkörper)"/>
              </a:rPr>
              <a:t>=</a:t>
            </a:r>
            <a:r>
              <a:rPr lang="zh-CN" altLang="en-US" sz="1100" dirty="0">
                <a:latin typeface="DengXian (Textkörper)"/>
              </a:rPr>
              <a:t>坏和白天</a:t>
            </a:r>
            <a:r>
              <a:rPr lang="en-US" altLang="zh-CN" sz="1100" dirty="0">
                <a:latin typeface="DengXian (Textkörper)"/>
              </a:rPr>
              <a:t>=</a:t>
            </a:r>
            <a:r>
              <a:rPr lang="zh-CN" altLang="en-US" sz="1100" dirty="0">
                <a:latin typeface="DengXian (Textkörper)"/>
              </a:rPr>
              <a:t>好的二元论是错误的，但正如我所说，这种极性和它们之间的斗争首先让工作变得令人兴奋。 这并非没有理由成为世界上最著名、最成功和表演最多的作品。 </a:t>
            </a:r>
            <a:r>
              <a:rPr lang="en-US" altLang="zh-CN" sz="1100" dirty="0">
                <a:latin typeface="DengXian (Textkörper)"/>
              </a:rPr>
              <a:t>KONERMANN</a:t>
            </a:r>
            <a:r>
              <a:rPr lang="zh-CN" altLang="en-US" sz="1100" dirty="0">
                <a:latin typeface="DengXian (Textkörper)"/>
              </a:rPr>
              <a:t>：所以</a:t>
            </a:r>
            <a:r>
              <a:rPr lang="en-US" altLang="zh-CN" sz="1100" dirty="0">
                <a:latin typeface="DengXian (Textkörper)"/>
              </a:rPr>
              <a:t>《</a:t>
            </a:r>
            <a:r>
              <a:rPr lang="zh-CN" altLang="en-US" sz="1100" dirty="0">
                <a:latin typeface="DengXian (Textkörper)"/>
              </a:rPr>
              <a:t>魔笛</a:t>
            </a:r>
            <a:r>
              <a:rPr lang="en-US" altLang="zh-CN" sz="1100" dirty="0">
                <a:latin typeface="DengXian (Textkörper)"/>
              </a:rPr>
              <a:t>》</a:t>
            </a:r>
            <a:r>
              <a:rPr lang="zh-CN" altLang="en-US" sz="1100" dirty="0">
                <a:latin typeface="DengXian (Textkörper)"/>
              </a:rPr>
              <a:t>不是一部厌恶女性的作品？ 永远：为什么？ 因为里面出现了非常具体的语录？ “女人做的少，话多</a:t>
            </a:r>
            <a:r>
              <a:rPr lang="en-US" altLang="zh-CN" sz="1100" dirty="0">
                <a:latin typeface="DengXian (Textkörper)"/>
              </a:rPr>
              <a:t>/</a:t>
            </a:r>
            <a:r>
              <a:rPr lang="zh-CN" altLang="en-US" sz="1100" dirty="0">
                <a:latin typeface="DengXian (Textkörper)"/>
              </a:rPr>
              <a:t>男人要引导你的心</a:t>
            </a:r>
            <a:r>
              <a:rPr lang="en-US" altLang="zh-CN" sz="1100" dirty="0">
                <a:latin typeface="DengXian (Textkörper)"/>
              </a:rPr>
              <a:t>/</a:t>
            </a:r>
            <a:r>
              <a:rPr lang="zh-CN" altLang="en-US" sz="1100" dirty="0">
                <a:latin typeface="DengXian (Textkörper)"/>
              </a:rPr>
              <a:t>保护自己免受女人的把戏？”这就是为什么我不能否认整部戏。 而且三位女士真的不是天使。 但相比之下，男性世界是什么样的呢？ 莫诺斯塔托斯，或者萨拉斯特罗，将帕米娜纳入自己的控制之下呢？ 不，恰恰相反：“男人和女人，女人和男人，向神灵伸出手”</a:t>
            </a:r>
            <a:r>
              <a:rPr lang="en-US" altLang="zh-CN" sz="1100" dirty="0">
                <a:latin typeface="DengXian (Textkörper)"/>
              </a:rPr>
              <a:t>——</a:t>
            </a:r>
            <a:r>
              <a:rPr lang="zh-CN" altLang="en-US" sz="1100" dirty="0">
                <a:latin typeface="DengXian (Textkörper)"/>
              </a:rPr>
              <a:t>这就是魔笛的最终信息和秘密。 但到那时还有很长的路要走。 这就是故事。 </a:t>
            </a:r>
            <a:r>
              <a:rPr lang="en-US" altLang="zh-CN" sz="1100" dirty="0">
                <a:latin typeface="DengXian (Textkörper)"/>
              </a:rPr>
              <a:t>KONERMANN</a:t>
            </a:r>
            <a:r>
              <a:rPr lang="zh-CN" altLang="en-US" sz="1100" dirty="0">
                <a:latin typeface="DengXian (Textkörper)"/>
              </a:rPr>
              <a:t>：早在 </a:t>
            </a:r>
            <a:r>
              <a:rPr lang="en-US" altLang="zh-CN" sz="1100" dirty="0">
                <a:latin typeface="DengXian (Textkörper)"/>
              </a:rPr>
              <a:t>1984 </a:t>
            </a:r>
            <a:r>
              <a:rPr lang="zh-CN" altLang="en-US" sz="1100" dirty="0">
                <a:latin typeface="DengXian (Textkörper)"/>
              </a:rPr>
              <a:t>年，您就谈到了对立原则的重聚</a:t>
            </a:r>
            <a:r>
              <a:rPr lang="en-US" altLang="zh-CN" sz="1100" dirty="0">
                <a:latin typeface="DengXian (Textkörper)"/>
              </a:rPr>
              <a:t>…… EVERDING</a:t>
            </a:r>
            <a:r>
              <a:rPr lang="zh-CN" altLang="en-US" sz="1100" dirty="0">
                <a:latin typeface="DengXian (Textkörper)"/>
              </a:rPr>
              <a:t>：您看，</a:t>
            </a:r>
            <a:r>
              <a:rPr lang="en-US" altLang="zh-CN" sz="1100" dirty="0">
                <a:latin typeface="DengXian (Textkörper)"/>
              </a:rPr>
              <a:t>《</a:t>
            </a:r>
            <a:r>
              <a:rPr lang="zh-CN" altLang="en-US" sz="1100" dirty="0">
                <a:latin typeface="DengXian (Textkörper)"/>
              </a:rPr>
              <a:t>魔笛</a:t>
            </a:r>
            <a:r>
              <a:rPr lang="en-US" altLang="zh-CN" sz="1100" dirty="0">
                <a:latin typeface="DengXian (Textkörper)"/>
              </a:rPr>
              <a:t>》</a:t>
            </a:r>
            <a:r>
              <a:rPr lang="zh-CN" altLang="en-US" sz="1100" dirty="0">
                <a:latin typeface="DengXian (Textkörper)"/>
              </a:rPr>
              <a:t>的要求比通常认为的要绝对得多。 所有这些启动和测试、沉默和所有这些大惊小怪最终只有一个目标：真相，只有真相。 放下一切。 这就是塔米诺和帕米娜应该学习的：说真话，只说真话。 </a:t>
            </a:r>
            <a:r>
              <a:rPr lang="en-US" altLang="zh-CN" sz="1100" dirty="0">
                <a:latin typeface="DengXian (Textkörper)"/>
              </a:rPr>
              <a:t>– </a:t>
            </a:r>
            <a:r>
              <a:rPr lang="zh-CN" altLang="en-US" sz="1100" dirty="0">
                <a:latin typeface="DengXian (Textkörper)"/>
              </a:rPr>
              <a:t>帕米娜不是该剧的真正女主角吗，她表现出勇气和主权，并牵着塔米诺的手，将母亲黑暗的报复情绪和父权制男性协会僵化的治安政治抛在脑后？ 在</a:t>
            </a:r>
            <a:r>
              <a:rPr lang="en-US" altLang="zh-CN" sz="1100" dirty="0">
                <a:latin typeface="DengXian (Textkörper)"/>
              </a:rPr>
              <a:t>《</a:t>
            </a:r>
            <a:r>
              <a:rPr lang="zh-CN" altLang="en-US" sz="1100" dirty="0">
                <a:latin typeface="DengXian (Textkörper)"/>
              </a:rPr>
              <a:t>魔笛</a:t>
            </a:r>
            <a:r>
              <a:rPr lang="en-US" altLang="zh-CN" sz="1100" dirty="0">
                <a:latin typeface="DengXian (Textkörper)"/>
              </a:rPr>
              <a:t>》</a:t>
            </a:r>
            <a:r>
              <a:rPr lang="zh-CN" altLang="en-US" sz="1100" dirty="0">
                <a:latin typeface="DengXian (Textkörper)"/>
              </a:rPr>
              <a:t>中展示了这种男女两极的真理对话。 帕米娜和伊菲革尼亚一样在那里。 在她痛苦的时刻，她只向真相投降。</a:t>
            </a:r>
            <a:endParaRPr lang="en-US" altLang="zh-CN" sz="1100" dirty="0">
              <a:latin typeface="DengXian (Textkörper)"/>
            </a:endParaRPr>
          </a:p>
          <a:p>
            <a:pPr indent="-228600" defTabSz="914400">
              <a:lnSpc>
                <a:spcPct val="90000"/>
              </a:lnSpc>
              <a:spcAft>
                <a:spcPts val="600"/>
              </a:spcAft>
              <a:buFont typeface="Arial" panose="020B0604020202020204" pitchFamily="34" charset="0"/>
              <a:buChar char="•"/>
            </a:pPr>
            <a:endParaRPr lang="en-US" sz="1100" dirty="0">
              <a:latin typeface="DengXian (Textkörper)"/>
            </a:endParaRPr>
          </a:p>
          <a:p>
            <a:pPr indent="-228600" defTabSz="914400">
              <a:lnSpc>
                <a:spcPct val="90000"/>
              </a:lnSpc>
              <a:spcAft>
                <a:spcPts val="600"/>
              </a:spcAft>
              <a:buFont typeface="Arial" panose="020B0604020202020204" pitchFamily="34" charset="0"/>
              <a:buChar char="•"/>
            </a:pPr>
            <a:r>
              <a:rPr lang="en-US" altLang="zh-CN" sz="1100" dirty="0">
                <a:latin typeface="DengXian (Textkörper)"/>
              </a:rPr>
              <a:t>KONERMANN</a:t>
            </a:r>
            <a:r>
              <a:rPr lang="zh-CN" altLang="en-US" sz="1100" dirty="0">
                <a:latin typeface="DengXian (Textkörper)"/>
              </a:rPr>
              <a:t>：这是一次真正的发展，一次文化飞跃。 </a:t>
            </a:r>
            <a:r>
              <a:rPr lang="en-US" altLang="zh-CN" sz="1100" dirty="0">
                <a:latin typeface="DengXian (Textkörper)"/>
              </a:rPr>
              <a:t>EVERDING</a:t>
            </a:r>
            <a:r>
              <a:rPr lang="zh-CN" altLang="en-US" sz="1100" dirty="0">
                <a:latin typeface="DengXian (Textkörper)"/>
              </a:rPr>
              <a:t>：夜之女王和</a:t>
            </a:r>
            <a:r>
              <a:rPr lang="en-US" altLang="zh-CN" sz="1100" dirty="0">
                <a:latin typeface="DengXian (Textkörper)"/>
              </a:rPr>
              <a:t>Sarastro</a:t>
            </a:r>
            <a:r>
              <a:rPr lang="zh-CN" altLang="en-US" sz="1100" dirty="0">
                <a:latin typeface="DengXian (Textkörper)"/>
              </a:rPr>
              <a:t>也在移动。 这是我们的希望。 第一幕结束时，年轻女子帕米娜是唯一一个站在神庙前的人。 但是，牧师协会的负责人萨拉斯特罗转过身，感受到了以女人的形式留在房间里的紧张、要求和问题。 然而，在乐曲的结尾，在所有测试都通过之后，塔米诺和帕米娜在神庙中团聚，并由萨拉斯特罗赠予强大的太阳圆圈，这是精神和生命的象征。 萨拉斯特罗退位。 这就是为什么夜之女王也可以放下她的要求和她的敌意。 全新的事物开始了。 但是塔米诺和帕米娜经历了这场冲突。 这在消防水测试中的颜色分配中再次变得清晰。 他们可以通过，因为他们有魔笛。 他们不断证明自己，因为他们可以在魔笛的帮助下赴汤蹈火，并在那里保持勇气。 这就是为什么</a:t>
            </a:r>
            <a:r>
              <a:rPr lang="en-US" altLang="zh-CN" sz="1100" dirty="0">
                <a:latin typeface="DengXian (Textkörper)"/>
              </a:rPr>
              <a:t>《</a:t>
            </a:r>
            <a:r>
              <a:rPr lang="zh-CN" altLang="en-US" sz="1100" dirty="0">
                <a:latin typeface="DengXian (Textkörper)"/>
              </a:rPr>
              <a:t>魔笛</a:t>
            </a:r>
            <a:r>
              <a:rPr lang="en-US" altLang="zh-CN" sz="1100" dirty="0">
                <a:latin typeface="DengXian (Textkörper)"/>
              </a:rPr>
              <a:t>》</a:t>
            </a:r>
            <a:r>
              <a:rPr lang="zh-CN" altLang="en-US" sz="1100" dirty="0">
                <a:latin typeface="DengXian (Textkörper)"/>
              </a:rPr>
              <a:t>希望我们有勇气忍受并度过难关</a:t>
            </a:r>
            <a:endParaRPr lang="en-US" sz="1100" dirty="0">
              <a:latin typeface="DengXian (Textkörper)"/>
            </a:endParaRPr>
          </a:p>
        </p:txBody>
      </p:sp>
    </p:spTree>
    <p:extLst>
      <p:ext uri="{BB962C8B-B14F-4D97-AF65-F5344CB8AC3E}">
        <p14:creationId xmlns:p14="http://schemas.microsoft.com/office/powerpoint/2010/main" val="1211256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a:extLst>
              <a:ext uri="{FF2B5EF4-FFF2-40B4-BE49-F238E27FC236}">
                <a16:creationId xmlns:a16="http://schemas.microsoft.com/office/drawing/2014/main" id="{7F5250B5-6AE4-07C7-2E5D-B522756C6AEC}"/>
              </a:ext>
            </a:extLst>
          </p:cNvPr>
          <p:cNvPicPr>
            <a:picLocks noChangeAspect="1"/>
          </p:cNvPicPr>
          <p:nvPr/>
        </p:nvPicPr>
        <p:blipFill rotWithShape="1">
          <a:blip r:embed="rId2">
            <a:alphaModFix amt="60000"/>
          </a:blip>
          <a:srcRect l="1588" r="1271" b="-2"/>
          <a:stretch/>
        </p:blipFill>
        <p:spPr>
          <a:xfrm>
            <a:off x="20" y="10"/>
            <a:ext cx="9905980" cy="6857990"/>
          </a:xfrm>
          <a:prstGeom prst="rect">
            <a:avLst/>
          </a:prstGeom>
        </p:spPr>
      </p:pic>
      <p:sp>
        <p:nvSpPr>
          <p:cNvPr id="3" name="Textfeld 2">
            <a:extLst>
              <a:ext uri="{FF2B5EF4-FFF2-40B4-BE49-F238E27FC236}">
                <a16:creationId xmlns:a16="http://schemas.microsoft.com/office/drawing/2014/main" id="{E1418C67-5063-48BB-F2CC-C0A83518007D}"/>
              </a:ext>
            </a:extLst>
          </p:cNvPr>
          <p:cNvSpPr txBox="1"/>
          <p:nvPr/>
        </p:nvSpPr>
        <p:spPr>
          <a:xfrm>
            <a:off x="-1" y="104173"/>
            <a:ext cx="9803757" cy="4169452"/>
          </a:xfrm>
          <a:prstGeom prst="rect">
            <a:avLst/>
          </a:prstGeom>
        </p:spPr>
        <p:txBody>
          <a:bodyPr vert="horz" lIns="91440" tIns="45720" rIns="91440" bIns="45720" rtlCol="0">
            <a:noAutofit/>
          </a:bodyPr>
          <a:lstStyle/>
          <a:p>
            <a:pPr indent="-228600" defTabSz="914400">
              <a:lnSpc>
                <a:spcPct val="90000"/>
              </a:lnSpc>
              <a:spcAft>
                <a:spcPts val="600"/>
              </a:spcAft>
              <a:buFont typeface="Arial" panose="020B0604020202020204" pitchFamily="34" charset="0"/>
              <a:buChar char="•"/>
            </a:pPr>
            <a:r>
              <a:rPr lang="zh-CN" altLang="en-US" sz="1200" dirty="0">
                <a:solidFill>
                  <a:srgbClr val="FFFFFF"/>
                </a:solidFill>
              </a:rPr>
              <a:t>即使在今天，辛克尔的第一个真正完成的装饰</a:t>
            </a:r>
            <a:r>
              <a:rPr lang="en-US" altLang="zh-CN" sz="1200" dirty="0">
                <a:solidFill>
                  <a:srgbClr val="FFFFFF"/>
                </a:solidFill>
              </a:rPr>
              <a:t>——</a:t>
            </a:r>
            <a:r>
              <a:rPr lang="zh-CN" altLang="en-US" sz="1200" dirty="0">
                <a:solidFill>
                  <a:srgbClr val="FFFFFF"/>
                </a:solidFill>
              </a:rPr>
              <a:t>早期的作品仍然是未见天日的草稿</a:t>
            </a:r>
            <a:r>
              <a:rPr lang="en-US" altLang="zh-CN" sz="1200" dirty="0">
                <a:solidFill>
                  <a:srgbClr val="FFFFFF"/>
                </a:solidFill>
              </a:rPr>
              <a:t>——</a:t>
            </a:r>
            <a:r>
              <a:rPr lang="zh-CN" altLang="en-US" sz="1200" dirty="0">
                <a:solidFill>
                  <a:srgbClr val="FFFFFF"/>
                </a:solidFill>
              </a:rPr>
              <a:t>即莫扎特 </a:t>
            </a:r>
            <a:r>
              <a:rPr lang="en-US" altLang="zh-CN" sz="1200" dirty="0">
                <a:solidFill>
                  <a:srgbClr val="FFFFFF"/>
                </a:solidFill>
              </a:rPr>
              <a:t>1816 </a:t>
            </a:r>
            <a:r>
              <a:rPr lang="zh-CN" altLang="en-US" sz="1200" dirty="0">
                <a:solidFill>
                  <a:srgbClr val="FFFFFF"/>
                </a:solidFill>
              </a:rPr>
              <a:t>年的</a:t>
            </a:r>
            <a:r>
              <a:rPr lang="en-US" altLang="zh-CN" sz="1200" dirty="0">
                <a:solidFill>
                  <a:srgbClr val="FFFFFF"/>
                </a:solidFill>
              </a:rPr>
              <a:t>《</a:t>
            </a:r>
            <a:r>
              <a:rPr lang="zh-CN" altLang="en-US" sz="1200" dirty="0">
                <a:solidFill>
                  <a:srgbClr val="FFFFFF"/>
                </a:solidFill>
              </a:rPr>
              <a:t>魔笛</a:t>
            </a:r>
            <a:r>
              <a:rPr lang="en-US" altLang="zh-CN" sz="1200" dirty="0">
                <a:solidFill>
                  <a:srgbClr val="FFFFFF"/>
                </a:solidFill>
              </a:rPr>
              <a:t>》</a:t>
            </a:r>
            <a:r>
              <a:rPr lang="zh-CN" altLang="en-US" sz="1200" dirty="0">
                <a:solidFill>
                  <a:srgbClr val="FFFFFF"/>
                </a:solidFill>
              </a:rPr>
              <a:t>，也被证明是他最好的。 辛克尔在 </a:t>
            </a:r>
            <a:r>
              <a:rPr lang="en-US" altLang="zh-CN" sz="1200" dirty="0">
                <a:solidFill>
                  <a:srgbClr val="FFFFFF"/>
                </a:solidFill>
              </a:rPr>
              <a:t>1813 </a:t>
            </a:r>
            <a:r>
              <a:rPr lang="zh-CN" altLang="en-US" sz="1200" dirty="0">
                <a:solidFill>
                  <a:srgbClr val="FFFFFF"/>
                </a:solidFill>
              </a:rPr>
              <a:t>年写给伊夫兰的求职信中承认：</a:t>
            </a:r>
            <a:r>
              <a:rPr lang="en-US" altLang="zh-CN" sz="1200" dirty="0">
                <a:solidFill>
                  <a:srgbClr val="FFFFFF"/>
                </a:solidFill>
              </a:rPr>
              <a:t>»</a:t>
            </a:r>
            <a:r>
              <a:rPr lang="zh-CN" altLang="en-US" sz="1200" dirty="0">
                <a:solidFill>
                  <a:srgbClr val="FFFFFF"/>
                </a:solidFill>
              </a:rPr>
              <a:t>如果我能在这个部门工作，为了公众的乐趣和教育，我会很高兴 </a:t>
            </a:r>
            <a:r>
              <a:rPr lang="en-US" altLang="zh-CN" sz="1200" dirty="0">
                <a:solidFill>
                  <a:srgbClr val="FFFFFF"/>
                </a:solidFill>
              </a:rPr>
              <a:t>[</a:t>
            </a:r>
            <a:r>
              <a:rPr lang="zh-CN" altLang="en-US" sz="1200" dirty="0">
                <a:solidFill>
                  <a:srgbClr val="FFFFFF"/>
                </a:solidFill>
              </a:rPr>
              <a:t>戏剧绘画，即。 </a:t>
            </a:r>
            <a:r>
              <a:rPr lang="en-US" altLang="zh-CN" sz="1200" dirty="0">
                <a:solidFill>
                  <a:srgbClr val="FFFFFF"/>
                </a:solidFill>
              </a:rPr>
              <a:t>R.] </a:t>
            </a:r>
            <a:r>
              <a:rPr lang="zh-CN" altLang="en-US" sz="1200" dirty="0">
                <a:solidFill>
                  <a:srgbClr val="FFFFFF"/>
                </a:solidFill>
              </a:rPr>
              <a:t>可以尽我所能。</a:t>
            </a:r>
            <a:r>
              <a:rPr lang="en-US" altLang="zh-CN" sz="1200" dirty="0">
                <a:solidFill>
                  <a:srgbClr val="FFFFFF"/>
                </a:solidFill>
              </a:rPr>
              <a:t>« </a:t>
            </a:r>
            <a:r>
              <a:rPr lang="zh-CN" altLang="en-US" sz="1200" dirty="0">
                <a:solidFill>
                  <a:srgbClr val="FFFFFF"/>
                </a:solidFill>
              </a:rPr>
              <a:t>这一古典理想在这些莫扎特上演次数最多的歌剧中得到了完美的体现。 埃及艺术和建筑，</a:t>
            </a:r>
            <a:r>
              <a:rPr lang="en-US" altLang="zh-CN" sz="1200" dirty="0">
                <a:solidFill>
                  <a:srgbClr val="FFFFFF"/>
                </a:solidFill>
              </a:rPr>
              <a:t>Schikaneder </a:t>
            </a:r>
            <a:r>
              <a:rPr lang="zh-CN" altLang="en-US" sz="1200" dirty="0">
                <a:solidFill>
                  <a:srgbClr val="FFFFFF"/>
                </a:solidFill>
              </a:rPr>
              <a:t>在他的舞台指导中简单地将其命名为遥远童话世界的同义词，成为 </a:t>
            </a:r>
            <a:r>
              <a:rPr lang="en-US" altLang="zh-CN" sz="1200" dirty="0">
                <a:solidFill>
                  <a:srgbClr val="FFFFFF"/>
                </a:solidFill>
              </a:rPr>
              <a:t>Schinkel </a:t>
            </a:r>
            <a:r>
              <a:rPr lang="zh-CN" altLang="en-US" sz="1200" dirty="0">
                <a:solidFill>
                  <a:srgbClr val="FFFFFF"/>
                </a:solidFill>
              </a:rPr>
              <a:t>绘画视野中的美学基础，但不是在考古重建的意义上，而是作为人类秩序原则，作为层次结构世界的象征形式。 尼罗河之地通过拿破仑的征战重新出现在欧洲人的意识中，辛克尔已经熟知法国人维万特</a:t>
            </a:r>
            <a:r>
              <a:rPr lang="en-US" altLang="zh-CN" sz="1200" dirty="0">
                <a:solidFill>
                  <a:srgbClr val="FFFFFF"/>
                </a:solidFill>
              </a:rPr>
              <a:t>·</a:t>
            </a:r>
            <a:r>
              <a:rPr lang="zh-CN" altLang="en-US" sz="1200" dirty="0">
                <a:solidFill>
                  <a:srgbClr val="FFFFFF"/>
                </a:solidFill>
              </a:rPr>
              <a:t>德农从他的立体模型时代开始描绘的埃及形象，并以此为刺激，形成了一个完全独特的意象，反复混合与其他印象和过于象征性的关系增加了重要性。 </a:t>
            </a:r>
            <a:r>
              <a:rPr lang="en-US" altLang="zh-CN" sz="1200" dirty="0">
                <a:solidFill>
                  <a:srgbClr val="FFFFFF"/>
                </a:solidFill>
              </a:rPr>
              <a:t>《</a:t>
            </a:r>
            <a:r>
              <a:rPr lang="zh-CN" altLang="en-US" sz="1200" dirty="0">
                <a:solidFill>
                  <a:srgbClr val="FFFFFF"/>
                </a:solidFill>
              </a:rPr>
              <a:t>魔笛</a:t>
            </a:r>
            <a:r>
              <a:rPr lang="en-US" altLang="zh-CN" sz="1200" dirty="0">
                <a:solidFill>
                  <a:srgbClr val="FFFFFF"/>
                </a:solidFill>
              </a:rPr>
              <a:t>》</a:t>
            </a:r>
            <a:r>
              <a:rPr lang="zh-CN" altLang="en-US" sz="1200" dirty="0">
                <a:solidFill>
                  <a:srgbClr val="FFFFFF"/>
                </a:solidFill>
              </a:rPr>
              <a:t>的开篇场景向辛克尔展示了一座阴森森的神庙，洞穴屋顶下有柱状的有翼恶魔，这显然让人联想到今天斯洛文尼亚的普雷贾马城堡的位置，辛克尔也曾描述和描绘过它。 在背景中，非凡的星空穹顶已经在闪耀，在第二张图片中，它在夜之女王的月亮宝座上方拱起。 但是，这个由双排恒星组成的四分之一球体真的形成了一个拱顶吗？ 难道他们宁愿提供一个球体的视图，他们是否将观众吸引到球体的一部分的空间中，或者当他们抬头看球体的四分之一时，他们是否将他放在离场景一定距离的地方，星星呢？以凹形或凸形结构出现？ 正是由于这种距离和接近之间的张力，这种建筑自然的魔力才得以产生。 观众被夜行女王的力量所吸引，同时警告她的恶魔本性。 </a:t>
            </a:r>
            <a:r>
              <a:rPr lang="en-US" altLang="zh-CN" sz="1200" dirty="0">
                <a:solidFill>
                  <a:srgbClr val="FFFFFF"/>
                </a:solidFill>
              </a:rPr>
              <a:t>3 4 3 5 </a:t>
            </a:r>
            <a:r>
              <a:rPr lang="zh-CN" altLang="en-US" sz="1200" dirty="0">
                <a:solidFill>
                  <a:srgbClr val="FFFFFF"/>
                </a:solidFill>
              </a:rPr>
              <a:t>对称顺序支配了大部分图像，包括三个寺庙大门，它们被理解为萨拉斯特罗宫殿的入口。 令人厌恶的，就像陌生人的屏障，建筑很重，大门的左边是一个男性形象，代表智慧，中间是奥西里斯雕像，代表智慧，右边是一只山羊，代表自然神殿。 然而，在建筑物上方，有一个几乎是天堂般的自然环境，有棕榈林，阳光普照，与夜行女王的贫瘠岩石世界相对应。 背景是一座冒着烟的火山，非常不像埃及，实际上可能受惠于亚历山大</a:t>
            </a:r>
            <a:r>
              <a:rPr lang="en-US" altLang="zh-CN" sz="1200" dirty="0">
                <a:solidFill>
                  <a:srgbClr val="FFFFFF"/>
                </a:solidFill>
              </a:rPr>
              <a:t>·</a:t>
            </a:r>
            <a:r>
              <a:rPr lang="zh-CN" altLang="en-US" sz="1200" dirty="0">
                <a:solidFill>
                  <a:srgbClr val="FFFFFF"/>
                </a:solidFill>
              </a:rPr>
              <a:t>冯</a:t>
            </a:r>
            <a:r>
              <a:rPr lang="en-US" altLang="zh-CN" sz="1200" dirty="0">
                <a:solidFill>
                  <a:srgbClr val="FFFFFF"/>
                </a:solidFill>
              </a:rPr>
              <a:t>·</a:t>
            </a:r>
            <a:r>
              <a:rPr lang="zh-CN" altLang="en-US" sz="1200" dirty="0">
                <a:solidFill>
                  <a:srgbClr val="FFFFFF"/>
                </a:solidFill>
              </a:rPr>
              <a:t>洪堡 </a:t>
            </a:r>
            <a:r>
              <a:rPr lang="en-US" altLang="zh-CN" sz="1200" dirty="0">
                <a:solidFill>
                  <a:srgbClr val="FFFFFF"/>
                </a:solidFill>
              </a:rPr>
              <a:t>(Alexander von Humboldt) </a:t>
            </a:r>
            <a:r>
              <a:rPr lang="zh-CN" altLang="en-US" sz="1200" dirty="0">
                <a:solidFill>
                  <a:srgbClr val="FFFFFF"/>
                </a:solidFill>
              </a:rPr>
              <a:t>的一幅南美洲素描。 然后，这种自然主导了第二幕的开场画面，这是唯一没有主导建筑元素的画面。 但在这里，尽管没有镜像平等，但对称的性质，即建筑秩序，也适合。 峡谷左右两棵占主导地位的棕榈树向一座寺庙塔倾斜，这座塔在山脚下的一座小寺庙建筑群中重现，可能是从南美洲借来的。 这片热带森林的茂盛表明太阳赋予生命的力量是萨拉斯特罗王国的象征。 辛克尔没有选择对称结构，而是选择了在沉重的石梁下带有木乃伊形象的实心柱子的角度透视作为考试路线，从而同时刻画了考生混乱的心理状况。 火与水测试的图像遵循相同的不对称原则：由塔架和强大的柱子组成的强大的灰色屏障从天然岩石中生长出来。 一座寺庙庭院在其上方闪耀着光芒，就像一盏希望的灯塔。 一个倾斜的楼梯向下通向元素肆虐的审判大锅。 在右边，火从一个像熔岩一样的岩石洞穴中喷出，在中间，一股水流从第二个洞穴中流出。 一整排狮身人面像守护着可怕的元素。 然而，经典的比例再次主导了最后的场景：通过装饰着人物的大门，我们可以看到一个巨大的神庙庭院，奥西里斯坐在中央，两只公羊伴随着他，在他身后是一个由方尖碑和塔组成的秩序井然的神庙建筑群，四周绿树成荫。 然而，最重要的是，金字塔侧面的辐射三角形，太阳黄色，仿佛在发光，明亮开明，经过建筑改造，与女王的星空穹顶相对应：正是由于这种距离和接近之间的张力，这种建筑自然的魔力才得以产生。 观众被夜行女王的力量所吸引，同时警告她的恶魔本性。</a:t>
            </a:r>
            <a:endParaRPr lang="en-US" sz="1200" dirty="0">
              <a:solidFill>
                <a:srgbClr val="FFFFFF"/>
              </a:solidFill>
            </a:endParaRPr>
          </a:p>
        </p:txBody>
      </p:sp>
    </p:spTree>
    <p:extLst>
      <p:ext uri="{BB962C8B-B14F-4D97-AF65-F5344CB8AC3E}">
        <p14:creationId xmlns:p14="http://schemas.microsoft.com/office/powerpoint/2010/main" val="19883983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18CE3FEF-7DA2-6724-06BF-015F0DE3250B}"/>
              </a:ext>
            </a:extLst>
          </p:cNvPr>
          <p:cNvPicPr>
            <a:picLocks noChangeAspect="1"/>
          </p:cNvPicPr>
          <p:nvPr/>
        </p:nvPicPr>
        <p:blipFill>
          <a:blip r:embed="rId2"/>
          <a:stretch>
            <a:fillRect/>
          </a:stretch>
        </p:blipFill>
        <p:spPr>
          <a:xfrm>
            <a:off x="1202640" y="2930036"/>
            <a:ext cx="2655203" cy="989335"/>
          </a:xfrm>
          <a:prstGeom prst="rect">
            <a:avLst/>
          </a:prstGeom>
        </p:spPr>
      </p:pic>
      <p:sp>
        <p:nvSpPr>
          <p:cNvPr id="5" name="Textfeld 4">
            <a:extLst>
              <a:ext uri="{FF2B5EF4-FFF2-40B4-BE49-F238E27FC236}">
                <a16:creationId xmlns:a16="http://schemas.microsoft.com/office/drawing/2014/main" id="{DB4A96AD-55FE-77A3-D62C-9C0D59539386}"/>
              </a:ext>
            </a:extLst>
          </p:cNvPr>
          <p:cNvSpPr txBox="1"/>
          <p:nvPr/>
        </p:nvSpPr>
        <p:spPr>
          <a:xfrm>
            <a:off x="4448786" y="293709"/>
            <a:ext cx="5346724" cy="5409861"/>
          </a:xfrm>
          <a:prstGeom prst="rect">
            <a:avLst/>
          </a:prstGeom>
        </p:spPr>
        <p:txBody>
          <a:bodyPr vert="horz" lIns="91440" tIns="45720" rIns="91440" bIns="45720" rtlCol="0">
            <a:normAutofit fontScale="92500"/>
          </a:bodyPr>
          <a:lstStyle/>
          <a:p>
            <a:pPr indent="-228600" defTabSz="914400">
              <a:lnSpc>
                <a:spcPct val="90000"/>
              </a:lnSpc>
              <a:spcAft>
                <a:spcPts val="600"/>
              </a:spcAft>
              <a:buFont typeface="Arial" panose="020B0604020202020204" pitchFamily="34" charset="0"/>
              <a:buChar char="•"/>
            </a:pPr>
            <a:r>
              <a:rPr lang="en-US" sz="1100" dirty="0">
                <a:latin typeface="DengXian (Textkörper)"/>
              </a:rPr>
              <a:t>当 </a:t>
            </a:r>
            <a:r>
              <a:rPr lang="en-US" sz="1100" dirty="0" err="1">
                <a:latin typeface="DengXian (Textkörper)"/>
              </a:rPr>
              <a:t>Seti</a:t>
            </a:r>
            <a:r>
              <a:rPr lang="en-US" sz="1100" dirty="0">
                <a:latin typeface="DengXian (Textkörper)"/>
              </a:rPr>
              <a:t> 和 </a:t>
            </a:r>
            <a:r>
              <a:rPr lang="en-US" sz="1100" dirty="0" err="1">
                <a:latin typeface="DengXian (Textkörper)"/>
              </a:rPr>
              <a:t>Amedes</a:t>
            </a:r>
            <a:r>
              <a:rPr lang="en-US" sz="1100" dirty="0">
                <a:latin typeface="DengXian (Textkörper)"/>
              </a:rPr>
              <a:t> </a:t>
            </a:r>
            <a:r>
              <a:rPr lang="en-US" sz="1100" dirty="0" err="1">
                <a:latin typeface="DengXian (Textkörper)"/>
              </a:rPr>
              <a:t>休息并互相交谈了一个小时后，Amedes</a:t>
            </a:r>
            <a:r>
              <a:rPr lang="en-US" sz="1100" dirty="0">
                <a:latin typeface="DengXian (Textkörper)"/>
              </a:rPr>
              <a:t> </a:t>
            </a:r>
            <a:r>
              <a:rPr lang="en-US" sz="1100" dirty="0" err="1">
                <a:latin typeface="DengXian (Textkörper)"/>
              </a:rPr>
              <a:t>第一个站起来对</a:t>
            </a:r>
            <a:r>
              <a:rPr lang="en-US" sz="1100" dirty="0">
                <a:latin typeface="DengXian (Textkörper)"/>
              </a:rPr>
              <a:t> </a:t>
            </a:r>
            <a:r>
              <a:rPr lang="en-US" sz="1100" dirty="0" err="1">
                <a:latin typeface="DengXian (Textkörper)"/>
              </a:rPr>
              <a:t>Seti</a:t>
            </a:r>
            <a:r>
              <a:rPr lang="en-US" sz="1100" dirty="0">
                <a:latin typeface="DengXian (Textkörper)"/>
              </a:rPr>
              <a:t> </a:t>
            </a:r>
            <a:r>
              <a:rPr lang="en-US" sz="1100" dirty="0" err="1">
                <a:latin typeface="DengXian (Textkörper)"/>
              </a:rPr>
              <a:t>说：我的孩子，看看我们进来的北边那扇门，以及我们可以再次返回的地方</a:t>
            </a:r>
            <a:r>
              <a:rPr lang="en-US" sz="1100" dirty="0">
                <a:latin typeface="DengXian (Textkörper)"/>
              </a:rPr>
              <a:t>； </a:t>
            </a:r>
            <a:r>
              <a:rPr lang="en-US" sz="1100" dirty="0" err="1">
                <a:latin typeface="DengXian (Textkörper)"/>
              </a:rPr>
              <a:t>但到了早上，您还会看到另一扇门，通往一条与仍然对您关闭的蜡烛拱门基础平行的路径</a:t>
            </a:r>
            <a:r>
              <a:rPr lang="en-US" sz="1100" dirty="0">
                <a:latin typeface="DengXian (Textkörper)"/>
              </a:rPr>
              <a:t>。 [...] 当 </a:t>
            </a:r>
            <a:r>
              <a:rPr lang="en-US" sz="1100" dirty="0" err="1">
                <a:latin typeface="DengXian (Textkörper)"/>
              </a:rPr>
              <a:t>Seti</a:t>
            </a:r>
            <a:r>
              <a:rPr lang="en-US" sz="1100" dirty="0">
                <a:latin typeface="DengXian (Textkörper)"/>
              </a:rPr>
              <a:t> 正要四处走动时，一个铭文引起了他的注意，用黑色字母写在一块非常白色的大理石上，以正面的形式镶嵌在蜡烛拱门的檐口上，该拱门构成了这条路的入口：他在这里读到这些话：“谁独自走这条路，不回头看，将被火、水和空气净化； 如果他能克服死亡的恐惧，他将再次走出大地的怀抱，重见光明，他将有权为揭开伟大女神伊西斯的神秘面纱做好准备！”仅仅阅读这段铭文，几乎所有有勇气下到井底的人都会退缩； </a:t>
            </a:r>
            <a:r>
              <a:rPr lang="en-US" sz="1100" dirty="0" err="1">
                <a:latin typeface="DengXian (Textkörper)"/>
              </a:rPr>
              <a:t>只有极少数人怀着极大的好奇心和勇气踏上了这段旅程</a:t>
            </a:r>
            <a:r>
              <a:rPr lang="en-US" sz="1100" dirty="0">
                <a:latin typeface="DengXian (Textkörper)"/>
              </a:rPr>
              <a:t>。 但是，如果有人前来要求接受启蒙，神父们似乎已经做好准备并愿意接受，只是让他写下自己的名字和愿望，然后立即给他一张启迪，让他知道他必须忍受的考验。 </a:t>
            </a:r>
            <a:r>
              <a:rPr lang="en-US" sz="1100" dirty="0" err="1">
                <a:latin typeface="DengXian (Textkörper)"/>
              </a:rPr>
              <a:t>这位向导带他进入金字塔，带他到井边，向他展示梯级，然后自己先下去，就像阿米德斯和塞提所做的那样</a:t>
            </a:r>
            <a:r>
              <a:rPr lang="en-US" sz="1100" dirty="0">
                <a:latin typeface="DengXian (Textkörper)"/>
              </a:rPr>
              <a:t>。 </a:t>
            </a:r>
            <a:r>
              <a:rPr lang="en-US" sz="1100" dirty="0" err="1">
                <a:latin typeface="DengXian (Textkörper)"/>
              </a:rPr>
              <a:t>但祭司们非常肯定，铭文中提到的条款只会被罕见的勇敢者接受</a:t>
            </a:r>
            <a:r>
              <a:rPr lang="en-US" sz="1100" dirty="0">
                <a:latin typeface="DengXian (Textkörper)"/>
              </a:rPr>
              <a:t>。 </a:t>
            </a:r>
            <a:r>
              <a:rPr lang="en-US" sz="1100" dirty="0" err="1">
                <a:latin typeface="DengXian (Textkörper)"/>
              </a:rPr>
              <a:t>而且由于仅靠勇气并不是他们要求同修们具备的全部优点</a:t>
            </a:r>
            <a:r>
              <a:rPr lang="en-US" sz="1100" dirty="0">
                <a:latin typeface="DengXian (Textkörper)"/>
              </a:rPr>
              <a:t>； </a:t>
            </a:r>
            <a:r>
              <a:rPr lang="en-US" sz="1100" dirty="0" err="1">
                <a:latin typeface="DengXian (Textkörper)"/>
              </a:rPr>
              <a:t>因此，通过这些可怕的考验，他们只承诺让候选人参加所有其他美德的非常严格的考试</a:t>
            </a:r>
            <a:r>
              <a:rPr lang="en-US" sz="1100" dirty="0">
                <a:latin typeface="DengXian (Textkörper)"/>
              </a:rPr>
              <a:t>。 </a:t>
            </a:r>
            <a:r>
              <a:rPr lang="en-US" sz="1100" dirty="0" err="1">
                <a:latin typeface="DengXian (Textkörper)"/>
              </a:rPr>
              <a:t>有些人认为一个人活着下到地狱，必须通过难以言喻的劳动从那里再次上来</a:t>
            </a:r>
            <a:r>
              <a:rPr lang="en-US" sz="1100" dirty="0">
                <a:latin typeface="DengXian (Textkörper)"/>
              </a:rPr>
              <a:t>； </a:t>
            </a:r>
            <a:r>
              <a:rPr lang="en-US" sz="1100" dirty="0" err="1">
                <a:latin typeface="DengXian (Textkörper)"/>
              </a:rPr>
              <a:t>其他人则想象新教徒已经真正死去，虽然有人看到他们再次从死里复活，但还是会为这种变化带来的痛苦而战栗</a:t>
            </a:r>
            <a:r>
              <a:rPr lang="en-US" sz="1100" dirty="0">
                <a:latin typeface="DengXian (Textkörper)"/>
              </a:rPr>
              <a:t>。 </a:t>
            </a:r>
            <a:r>
              <a:rPr lang="en-US" sz="1100" dirty="0" err="1">
                <a:latin typeface="DengXian (Textkörper)"/>
              </a:rPr>
              <a:t>你也知道有些你认为非常大胆的人再也没有回来</a:t>
            </a:r>
            <a:r>
              <a:rPr lang="en-US" sz="1100" dirty="0">
                <a:latin typeface="DengXian (Textkörper)"/>
              </a:rPr>
              <a:t>。 </a:t>
            </a:r>
            <a:r>
              <a:rPr lang="en-US" sz="1100" dirty="0" err="1">
                <a:latin typeface="DengXian (Textkörper)"/>
              </a:rPr>
              <a:t>必须保持深深沉默的同修们让每个听说过或只读过它的人按照他们认为合适的方式来解释它</a:t>
            </a:r>
            <a:r>
              <a:rPr lang="en-US" sz="1100" dirty="0">
                <a:latin typeface="DengXian (Textkörper)"/>
              </a:rPr>
              <a:t>。 […] </a:t>
            </a:r>
            <a:r>
              <a:rPr lang="en-US" sz="1100" dirty="0" err="1">
                <a:latin typeface="DengXian (Textkörper)"/>
              </a:rPr>
              <a:t>坚持自己决心的候选人首先感到惊讶的是他们步行的距离，因为他们在这个金库中走了一英里多，却没有看到任何新东西</a:t>
            </a:r>
            <a:r>
              <a:rPr lang="en-US" sz="1100" dirty="0">
                <a:latin typeface="DengXian (Textkörper)"/>
              </a:rPr>
              <a:t>。 </a:t>
            </a:r>
            <a:r>
              <a:rPr lang="en-US" sz="1100" dirty="0" err="1">
                <a:latin typeface="DengXian (Textkörper)"/>
              </a:rPr>
              <a:t>最后他们在右边的墙上，或者说北边，遇到了一扇小门，全是铁的，上了锁，两步开外，三名戴着头盔的人站在上面，上面是阿努比斯的头</a:t>
            </a:r>
            <a:r>
              <a:rPr lang="en-US" sz="1100" dirty="0">
                <a:latin typeface="DengXian (Textkörper)"/>
              </a:rPr>
              <a:t>。 </a:t>
            </a:r>
            <a:r>
              <a:rPr lang="en-US" sz="1100" dirty="0" err="1">
                <a:latin typeface="DengXian (Textkörper)"/>
              </a:rPr>
              <a:t>这三个人让俄耳甫斯有理由制造狗刻耳柏洛斯的三个脑袋，刻耳柏洛斯让每个人都下地狱，但没有人再出来</a:t>
            </a:r>
            <a:r>
              <a:rPr lang="en-US" sz="1100" dirty="0">
                <a:latin typeface="DengXian (Textkörper)"/>
              </a:rPr>
              <a:t>。 </a:t>
            </a:r>
            <a:r>
              <a:rPr lang="en-US" sz="1100" dirty="0" err="1">
                <a:latin typeface="DengXian (Textkörper)"/>
              </a:rPr>
              <a:t>因为这三个人中的一个实际上对候选人说：我们站在这里不是为了阻止你</a:t>
            </a:r>
            <a:r>
              <a:rPr lang="en-US" sz="1100" dirty="0">
                <a:latin typeface="DengXian (Textkörper)"/>
              </a:rPr>
              <a:t>； </a:t>
            </a:r>
            <a:r>
              <a:rPr lang="en-US" sz="1100" dirty="0" err="1">
                <a:latin typeface="DengXian (Textkörper)"/>
              </a:rPr>
              <a:t>当众神给你勇气时，你会继续这样做</a:t>
            </a:r>
            <a:r>
              <a:rPr lang="en-US" sz="1100" dirty="0">
                <a:latin typeface="DengXian (Textkörper)"/>
              </a:rPr>
              <a:t>。</a:t>
            </a:r>
          </a:p>
          <a:p>
            <a:pPr indent="-228600" defTabSz="914400">
              <a:lnSpc>
                <a:spcPct val="90000"/>
              </a:lnSpc>
              <a:spcAft>
                <a:spcPts val="600"/>
              </a:spcAft>
              <a:buFont typeface="Arial" panose="020B0604020202020204" pitchFamily="34" charset="0"/>
              <a:buChar char="•"/>
            </a:pPr>
            <a:r>
              <a:rPr lang="zh-CN" altLang="en-US" sz="1100" dirty="0">
                <a:latin typeface="DengXian (Textkörper)"/>
              </a:rPr>
              <a:t>但如果您不幸原路返回，我们会在返回途中拦住您。 你还能回头； 但是再过一会儿，你永远无法离开这些地方，除非你立刻按照你前面要走的路出去，不转头也不向后退。 如果这最后一句话没有动摇候选人，那三个人就让他过去，远远地跟在他后面。 但是他的第一个向导离开了他，走进了小门。 片刻之后，候选人看到，在他路径的尽头，有一丝非常微弱、非常活跃的火焰，刚刚开始。 塞托斯加倍地走近。 这条路在这里结束，遇到一个长宽都超过一百英尺的拱形房间。 当你进来的时候，左右两边是两个柴堆，或者更确切地说是两个堆，各种原木彼此非常靠近地直立着，周围是阿拉伯香脂树、埃及刺和罗望子的树枝，三种非常柔软，芳香可燃的木材，扭曲成藤蔓状。 烟雾通过专门为此目的安装的长管排出。 但这团火焰，一直烧到穹顶，又一波又一波的落下，让它占据的整个空间，都像是一个烧红的火炉。 然后塞提在地上的两个柴堆之间发现了一个烧红的铁炉排，宽八英尺，长三十英尺。 这个格子是由菱形组成的，菱形之间只留了一个可以放脚的空间。 塞托斯很清楚他必须越过格子才能上车，他以同样的速度和注意力完成了。 历史告诉我们的大多数火的考验不过是这些。 但史家不知其所以然，或欲夸大其妙，却说某某从火焰中走过，而不是说，穿过两排火焰，某某走过烧红的烙铁，而不是说，烧红的烙铁之间穿过。</a:t>
            </a:r>
            <a:endParaRPr lang="en-US" sz="1100" dirty="0">
              <a:latin typeface="DengXian (Textkörper)"/>
            </a:endParaRPr>
          </a:p>
        </p:txBody>
      </p:sp>
    </p:spTree>
    <p:extLst>
      <p:ext uri="{BB962C8B-B14F-4D97-AF65-F5344CB8AC3E}">
        <p14:creationId xmlns:p14="http://schemas.microsoft.com/office/powerpoint/2010/main" val="33543553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18CE3FEF-7DA2-6724-06BF-015F0DE3250B}"/>
              </a:ext>
            </a:extLst>
          </p:cNvPr>
          <p:cNvPicPr>
            <a:picLocks noChangeAspect="1"/>
          </p:cNvPicPr>
          <p:nvPr/>
        </p:nvPicPr>
        <p:blipFill>
          <a:blip r:embed="rId2"/>
          <a:stretch>
            <a:fillRect/>
          </a:stretch>
        </p:blipFill>
        <p:spPr>
          <a:xfrm>
            <a:off x="1202640" y="2930036"/>
            <a:ext cx="2655203" cy="989335"/>
          </a:xfrm>
          <a:prstGeom prst="rect">
            <a:avLst/>
          </a:prstGeom>
        </p:spPr>
      </p:pic>
      <p:sp>
        <p:nvSpPr>
          <p:cNvPr id="5" name="Textfeld 4">
            <a:extLst>
              <a:ext uri="{FF2B5EF4-FFF2-40B4-BE49-F238E27FC236}">
                <a16:creationId xmlns:a16="http://schemas.microsoft.com/office/drawing/2014/main" id="{DB4A96AD-55FE-77A3-D62C-9C0D59539386}"/>
              </a:ext>
            </a:extLst>
          </p:cNvPr>
          <p:cNvSpPr txBox="1"/>
          <p:nvPr/>
        </p:nvSpPr>
        <p:spPr>
          <a:xfrm>
            <a:off x="4697730" y="445770"/>
            <a:ext cx="5097780" cy="5257800"/>
          </a:xfrm>
          <a:prstGeom prst="rect">
            <a:avLst/>
          </a:prstGeom>
        </p:spPr>
        <p:txBody>
          <a:bodyPr vert="horz" lIns="91440" tIns="45720" rIns="91440" bIns="45720" rtlCol="0">
            <a:normAutofit/>
          </a:bodyPr>
          <a:lstStyle/>
          <a:p>
            <a:pPr indent="-228600" defTabSz="914400">
              <a:lnSpc>
                <a:spcPct val="90000"/>
              </a:lnSpc>
              <a:spcAft>
                <a:spcPts val="600"/>
              </a:spcAft>
              <a:buFont typeface="Arial" panose="020B0604020202020204" pitchFamily="34" charset="0"/>
              <a:buChar char="•"/>
            </a:pPr>
            <a:r>
              <a:rPr lang="zh-CN" altLang="en-US" sz="1100" dirty="0">
                <a:latin typeface="DengXian (Textkörper)"/>
              </a:rPr>
              <a:t>当塞提愉快地忍受了这次考验后，他发现再往前几步是一条五十多英尺宽的运河，从一侧通过铁栏杆进入这个地下室，从另一侧以同样的方式出去。 这条从尼罗河中引出的运河，在它流入的那一侧，还没有到铁柱之前，就发出了巨大的瀑布声，这是塞托斯用它刚刚逃出的火焰的声音发出的，使困惑。 火焰仍然发出的光，虽然明显在减弱，但向他展示了运河另一边的一个大厅，里面有台阶，最高的台阶通向黑暗。 塞提判断这就是人们必须再次重见天日的门，更重要的是，运河中通向它的道路上有两根铁栏杆，左右突出水面。 因为怕还没到对岸，火光就熄灭了，他从一些地方已经倒下的木头堆里取了火，把灯插在火苗熄灭之间的稀薄空气中，回来。 他脱下衣服披在头上，用腰带系好，腰带的两端夹在腋下，系在胸前，下到运河里，和他们一起游泳。他手里点着灯。 他迅速穿好衣服，走上面前大厅的台阶，来到一个长六英尺、宽三英尺的平台上。 底部是一座吊桥，由坚固的带子铰接，在大厅的最高台阶处被围起来； 吊桥似乎降下来迎接他。 他两边的墙都是青铜的，还有两个大轮子的轮毂也是青铜的。</a:t>
            </a:r>
            <a:r>
              <a:rPr lang="en-US" altLang="zh-CN" sz="1100" dirty="0">
                <a:latin typeface="DengXian (Textkörper)"/>
              </a:rPr>
              <a:t>[…]</a:t>
            </a:r>
            <a:r>
              <a:rPr lang="zh-CN" altLang="en-US" sz="1100" dirty="0">
                <a:latin typeface="DengXian (Textkörper)"/>
              </a:rPr>
              <a:t>在他面前有一扇门，上面覆盖着最白的象牙，中间有两个金色的条纹，从上面可以看出，那扇原本没有五金件的门，是两片叶子向内开的。 塞托斯把灯放在地上，尝试了两三下敲门，但没有成功，比他强壮得多的人也无法敲门。 但是门楣高出门楣约七英尺，吊桥的外侧似乎被两条结实的链条系在门楣上，还系着两个粗的抛光钢环，在阳光的照耀下这盏灯似乎是最闪耀的钻石。 应试者自然而然地把手放在上面，看看能不能用这种方法开门。 现在他开始了他最后的考验，这对于启动的想象力来说是非常难以忍受的：因为他在这些环上做的最轻微的动作就会抬起固定两个轮子的螺栓，现在它们会折断悬挂在车轮上的巨大重量他们的锁链开始四处乱窜，产生了各种非常可怕的效果。 吊桥朝门口的一侧升起，让考生只有一个选择，要么违反规定跳上台阶往回走，要么紧紧抓住吊环。 但是门楣随着悬垂的候选人而升起； 灯开始在吊桥上翻倒，吊桥很快就转向了，在两个轮子发出的最可怕的噪音中，他连一盏灯也没有了，噪音是如此之大，即使是最大胆的人也会相信有一百台由关于他的铁或矿石。 这个动作持续了将近一分钟，将候选人抬高了四分之一圈。 然而，为了让轮子可以在这个高度移动的上门槛不会因为自身重量和候选人的重量而再次掉得太快，这个门槛用绳子固定，绳子在许多滑轮上三分之一用锡翼固定的轮子可以阻止坠落并防止候选人受到伤害。 然而与此同时，这个轮子正对着他，在象牙门上方的一大片空旷空间里，它的转动将空气猛烈地推向他。 当候选人再次回到机器接他的地方时； 象牙门的两扇翼随即打开，露出一个被明亮的日光照亮的地方，如果是晚上，则被灯光照亮。</a:t>
            </a:r>
            <a:endParaRPr lang="en-US" sz="1100" dirty="0">
              <a:latin typeface="DengXian (Textkörper)"/>
            </a:endParaRPr>
          </a:p>
        </p:txBody>
      </p:sp>
    </p:spTree>
    <p:extLst>
      <p:ext uri="{BB962C8B-B14F-4D97-AF65-F5344CB8AC3E}">
        <p14:creationId xmlns:p14="http://schemas.microsoft.com/office/powerpoint/2010/main" val="1487565156"/>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6873</Words>
  <Application>Microsoft Macintosh PowerPoint</Application>
  <PresentationFormat>A4 Paper (210x297 mm)</PresentationFormat>
  <Paragraphs>34</Paragraphs>
  <Slides>12</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vt:i4>
      </vt:variant>
    </vt:vector>
  </HeadingPairs>
  <TitlesOfParts>
    <vt:vector size="19" baseType="lpstr">
      <vt:lpstr>Calibri Light (Überschriften)</vt:lpstr>
      <vt:lpstr>等线</vt:lpstr>
      <vt:lpstr>DengXian (Textkörper)</vt:lpstr>
      <vt:lpstr>Arial</vt:lpstr>
      <vt:lpstr>Calibri</vt:lpstr>
      <vt:lpstr>Calibri Light</vt:lpstr>
      <vt:lpstr>Office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Bai, Zehui</dc:creator>
  <cp:lastModifiedBy>Microsoft Office User</cp:lastModifiedBy>
  <cp:revision>325</cp:revision>
  <cp:lastPrinted>2022-12-15T13:45:23Z</cp:lastPrinted>
  <dcterms:created xsi:type="dcterms:W3CDTF">2022-11-07T20:45:57Z</dcterms:created>
  <dcterms:modified xsi:type="dcterms:W3CDTF">2023-10-14T15:02:29Z</dcterms:modified>
</cp:coreProperties>
</file>